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495" r:id="rId3"/>
    <p:sldId id="496" r:id="rId4"/>
    <p:sldId id="497" r:id="rId5"/>
    <p:sldId id="498" r:id="rId6"/>
    <p:sldId id="499" r:id="rId7"/>
    <p:sldId id="500" r:id="rId8"/>
    <p:sldId id="502" r:id="rId9"/>
    <p:sldId id="563" r:id="rId10"/>
    <p:sldId id="564" r:id="rId11"/>
    <p:sldId id="572" r:id="rId12"/>
    <p:sldId id="573" r:id="rId13"/>
    <p:sldId id="503" r:id="rId14"/>
    <p:sldId id="504" r:id="rId15"/>
    <p:sldId id="505" r:id="rId16"/>
    <p:sldId id="506" r:id="rId17"/>
    <p:sldId id="567" r:id="rId18"/>
    <p:sldId id="492" r:id="rId19"/>
    <p:sldId id="493" r:id="rId20"/>
    <p:sldId id="387" r:id="rId21"/>
    <p:sldId id="558" r:id="rId22"/>
    <p:sldId id="432" r:id="rId23"/>
    <p:sldId id="428" r:id="rId24"/>
    <p:sldId id="431" r:id="rId25"/>
    <p:sldId id="455" r:id="rId26"/>
    <p:sldId id="456" r:id="rId27"/>
    <p:sldId id="436" r:id="rId28"/>
    <p:sldId id="430" r:id="rId29"/>
    <p:sldId id="481" r:id="rId30"/>
    <p:sldId id="447" r:id="rId31"/>
    <p:sldId id="439" r:id="rId32"/>
    <p:sldId id="457" r:id="rId33"/>
    <p:sldId id="458" r:id="rId34"/>
    <p:sldId id="571" r:id="rId35"/>
    <p:sldId id="570" r:id="rId36"/>
    <p:sldId id="463" r:id="rId37"/>
    <p:sldId id="464" r:id="rId38"/>
    <p:sldId id="465" r:id="rId39"/>
    <p:sldId id="466" r:id="rId40"/>
    <p:sldId id="514" r:id="rId41"/>
    <p:sldId id="515" r:id="rId42"/>
    <p:sldId id="516" r:id="rId43"/>
    <p:sldId id="535" r:id="rId44"/>
    <p:sldId id="536" r:id="rId45"/>
    <p:sldId id="560" r:id="rId46"/>
    <p:sldId id="443" r:id="rId47"/>
    <p:sldId id="40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0086"/>
    <a:srgbClr val="FFCCFF"/>
    <a:srgbClr val="FDFDFD"/>
    <a:srgbClr val="F2F7FC"/>
    <a:srgbClr val="5C0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2" autoAdjust="0"/>
    <p:restoredTop sz="85561" autoAdjust="0"/>
  </p:normalViewPr>
  <p:slideViewPr>
    <p:cSldViewPr snapToGrid="0">
      <p:cViewPr varScale="1">
        <p:scale>
          <a:sx n="114" d="100"/>
          <a:sy n="114" d="100"/>
        </p:scale>
        <p:origin x="306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B2869-15D5-4E07-BCC2-941854D8FD8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1B7F4-E61A-438A-8E14-286E25D50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0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B7F4-E61A-438A-8E14-286E25D50F6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428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The presentation is divided</a:t>
            </a:r>
            <a:r>
              <a:rPr lang="en-US" baseline="0" dirty="0" smtClean="0"/>
              <a:t> in three parts, but with really one overarching objective: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To Educate farmers to grow to the yield they want…ENSURING the quality that you want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 my position in the university, I am in the f</a:t>
            </a:r>
            <a:r>
              <a:rPr lang="en-US" dirty="0" smtClean="0"/>
              <a:t>rontline working with farmers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My program heavily sponsored by farmers to help them use new mgmt. tools to influence end-use quality</a:t>
            </a:r>
          </a:p>
          <a:p>
            <a:r>
              <a:rPr lang="en-US" dirty="0" smtClean="0"/>
              <a:t>- Farmers believing and sponsoring so I can showcase the efforts we currently have in KS</a:t>
            </a:r>
          </a:p>
          <a:p>
            <a:r>
              <a:rPr lang="en-US" dirty="0" smtClean="0"/>
              <a:t>- But ALSO, I want to learn from you WHAT QUALITY YOU WANT to deliver back to growers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B7F4-E61A-438A-8E14-286E25D50F6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65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B7F4-E61A-438A-8E14-286E25D50F6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03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3C12-272F-40CD-B0D7-53E41D6A7E6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E74C-4FDC-499A-9DE0-E6B9C120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19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3C12-272F-40CD-B0D7-53E41D6A7E6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E74C-4FDC-499A-9DE0-E6B9C120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07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3C12-272F-40CD-B0D7-53E41D6A7E6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E74C-4FDC-499A-9DE0-E6B9C120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3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3C12-272F-40CD-B0D7-53E41D6A7E6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E74C-4FDC-499A-9DE0-E6B9C120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7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3C12-272F-40CD-B0D7-53E41D6A7E6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E74C-4FDC-499A-9DE0-E6B9C120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25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3C12-272F-40CD-B0D7-53E41D6A7E6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E74C-4FDC-499A-9DE0-E6B9C120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90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3C12-272F-40CD-B0D7-53E41D6A7E6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E74C-4FDC-499A-9DE0-E6B9C120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28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3C12-272F-40CD-B0D7-53E41D6A7E6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E74C-4FDC-499A-9DE0-E6B9C120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73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3C12-272F-40CD-B0D7-53E41D6A7E6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E74C-4FDC-499A-9DE0-E6B9C120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49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3C12-272F-40CD-B0D7-53E41D6A7E6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E74C-4FDC-499A-9DE0-E6B9C120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28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3C12-272F-40CD-B0D7-53E41D6A7E6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E74C-4FDC-499A-9DE0-E6B9C120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67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23C12-272F-40CD-B0D7-53E41D6A7E67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7E74C-4FDC-499A-9DE0-E6B9C120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2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hyperlink" Target="mailto:lollato@ksu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00091" y="186813"/>
            <a:ext cx="6943160" cy="3149907"/>
          </a:xfrm>
        </p:spPr>
        <p:txBody>
          <a:bodyPr>
            <a:noAutofit/>
          </a:bodyPr>
          <a:lstStyle/>
          <a:p>
            <a:pPr algn="l"/>
            <a:r>
              <a:rPr lang="en-US" sz="5600" b="1" dirty="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APPLIED RESEARCH </a:t>
            </a:r>
            <a:r>
              <a:rPr lang="en-US" sz="5600" b="1" dirty="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ON WHEAT AND ALFALFA </a:t>
            </a:r>
            <a:r>
              <a:rPr lang="en-US" sz="5600" b="1" dirty="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MANAGEMENT</a:t>
            </a:r>
            <a:endParaRPr lang="en-US" sz="5600" b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78750" y="3266985"/>
            <a:ext cx="5888671" cy="22204"/>
          </a:xfrm>
          <a:prstGeom prst="line">
            <a:avLst/>
          </a:prstGeom>
          <a:ln w="38100">
            <a:solidFill>
              <a:srgbClr val="43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72"/>
          <a:stretch/>
        </p:blipFill>
        <p:spPr>
          <a:xfrm>
            <a:off x="0" y="0"/>
            <a:ext cx="4405745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22413"/>
          <a:stretch/>
        </p:blipFill>
        <p:spPr>
          <a:xfrm>
            <a:off x="9825611" y="5899677"/>
            <a:ext cx="2249028" cy="930632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4720053" y="5695011"/>
            <a:ext cx="5314904" cy="1162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Dr. Romulo Lollato</a:t>
            </a:r>
          </a:p>
          <a:p>
            <a:pPr algn="l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Extension Wheat Specialist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41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" t="6267" r="5112" b="9066"/>
          <a:stretch/>
        </p:blipFill>
        <p:spPr>
          <a:xfrm>
            <a:off x="1301261" y="-7620"/>
            <a:ext cx="8836269" cy="6820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59988" y="1422829"/>
            <a:ext cx="2172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-1.1 </a:t>
            </a:r>
            <a:r>
              <a:rPr lang="en-US" sz="2800" dirty="0" err="1" smtClean="0">
                <a:solidFill>
                  <a:srgbClr val="FF0000"/>
                </a:solidFill>
              </a:rPr>
              <a:t>bu</a:t>
            </a:r>
            <a:r>
              <a:rPr lang="en-US" sz="2800" dirty="0" smtClean="0">
                <a:solidFill>
                  <a:srgbClr val="FF0000"/>
                </a:solidFill>
              </a:rPr>
              <a:t>/a/day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85503" y="3001108"/>
            <a:ext cx="2172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-2.7 </a:t>
            </a:r>
            <a:r>
              <a:rPr lang="en-US" sz="2800" dirty="0" err="1" smtClean="0">
                <a:solidFill>
                  <a:srgbClr val="FF0000"/>
                </a:solidFill>
              </a:rPr>
              <a:t>bu</a:t>
            </a:r>
            <a:r>
              <a:rPr lang="en-US" sz="2800" dirty="0" smtClean="0">
                <a:solidFill>
                  <a:srgbClr val="FF0000"/>
                </a:solidFill>
              </a:rPr>
              <a:t>/a/day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746023" y="2497015"/>
            <a:ext cx="1925515" cy="23563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719395" y="1518176"/>
            <a:ext cx="2026628" cy="8557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229100" y="649790"/>
            <a:ext cx="3121269" cy="483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0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t="5255" r="-831" b="63462"/>
          <a:stretch/>
        </p:blipFill>
        <p:spPr>
          <a:xfrm>
            <a:off x="1556761" y="0"/>
            <a:ext cx="10152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4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1" r="5112" b="9416"/>
          <a:stretch/>
        </p:blipFill>
        <p:spPr>
          <a:xfrm>
            <a:off x="1179928" y="0"/>
            <a:ext cx="9335672" cy="6872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4580" y="1392114"/>
            <a:ext cx="2172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-2.1 </a:t>
            </a:r>
            <a:r>
              <a:rPr lang="en-US" sz="2800" dirty="0" err="1" smtClean="0">
                <a:solidFill>
                  <a:srgbClr val="FF0000"/>
                </a:solidFill>
              </a:rPr>
              <a:t>bu</a:t>
            </a:r>
            <a:r>
              <a:rPr lang="en-US" sz="2800" dirty="0" smtClean="0">
                <a:solidFill>
                  <a:srgbClr val="FF0000"/>
                </a:solidFill>
              </a:rPr>
              <a:t>/a/day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515100" y="1028699"/>
            <a:ext cx="1925515" cy="19782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466492" y="363414"/>
            <a:ext cx="3121269" cy="483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/>
          <a:stretch/>
        </p:blipFill>
        <p:spPr>
          <a:xfrm>
            <a:off x="608202" y="0"/>
            <a:ext cx="10578517" cy="6955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2502" y="147689"/>
            <a:ext cx="319648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North Central </a:t>
            </a:r>
            <a:endParaRPr lang="en-US" sz="2800" dirty="0"/>
          </a:p>
        </p:txBody>
      </p:sp>
      <p:sp>
        <p:nvSpPr>
          <p:cNvPr id="6" name="Oval 5"/>
          <p:cNvSpPr/>
          <p:nvPr/>
        </p:nvSpPr>
        <p:spPr>
          <a:xfrm>
            <a:off x="2722470" y="409299"/>
            <a:ext cx="1477108" cy="1058683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6" idx="6"/>
          </p:cNvCxnSpPr>
          <p:nvPr/>
        </p:nvCxnSpPr>
        <p:spPr>
          <a:xfrm>
            <a:off x="4199578" y="938641"/>
            <a:ext cx="4667585" cy="60912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913190" y="2202110"/>
            <a:ext cx="580050" cy="28845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150342" y="1467863"/>
            <a:ext cx="1487995" cy="7937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768136" y="1349522"/>
            <a:ext cx="1477108" cy="1058683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844481" y="2357151"/>
            <a:ext cx="741294" cy="2729465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122415" y="1012272"/>
            <a:ext cx="600055" cy="4555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7291028" y="2261658"/>
            <a:ext cx="1477108" cy="1058683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8367373" y="3269287"/>
            <a:ext cx="571097" cy="195106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661520" y="3047427"/>
            <a:ext cx="1477108" cy="1058683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868002" y="3958582"/>
            <a:ext cx="493337" cy="1261765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9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21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5" y="0"/>
            <a:ext cx="10837658" cy="6896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21642" y="135105"/>
            <a:ext cx="27584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South Central </a:t>
            </a:r>
            <a:endParaRPr lang="en-US" sz="2800" dirty="0"/>
          </a:p>
        </p:txBody>
      </p:sp>
      <p:sp>
        <p:nvSpPr>
          <p:cNvPr id="6" name="Oval 5"/>
          <p:cNvSpPr/>
          <p:nvPr/>
        </p:nvSpPr>
        <p:spPr>
          <a:xfrm>
            <a:off x="2240856" y="466414"/>
            <a:ext cx="1477108" cy="1058683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652761" y="786146"/>
            <a:ext cx="2945180" cy="853902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235414" y="1570965"/>
            <a:ext cx="1477108" cy="1058683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712522" y="2202697"/>
            <a:ext cx="491911" cy="49855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503550" y="2752998"/>
            <a:ext cx="1477108" cy="722554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980658" y="3048601"/>
            <a:ext cx="491911" cy="49855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805242" y="3763861"/>
            <a:ext cx="1477108" cy="722554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0165025" y="4323716"/>
            <a:ext cx="491911" cy="49855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26317" y="2433843"/>
            <a:ext cx="549477" cy="23884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900323" y="1640048"/>
            <a:ext cx="1487995" cy="7937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872397" y="1216404"/>
            <a:ext cx="421992" cy="4236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59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  <p:bldP spid="16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b="2833"/>
          <a:stretch/>
        </p:blipFill>
        <p:spPr>
          <a:xfrm>
            <a:off x="181672" y="0"/>
            <a:ext cx="11596316" cy="67741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34649" y="109643"/>
            <a:ext cx="15985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West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351299" y="2114026"/>
            <a:ext cx="1276290" cy="5204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581439" y="1563088"/>
            <a:ext cx="1487995" cy="7937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248067" y="983362"/>
            <a:ext cx="600055" cy="4555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848122" y="307024"/>
            <a:ext cx="1477108" cy="1058683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260027" y="626756"/>
            <a:ext cx="778676" cy="713212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7142011" y="1463121"/>
            <a:ext cx="1477108" cy="965355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619119" y="2053071"/>
            <a:ext cx="491911" cy="49855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8372476" y="2705751"/>
            <a:ext cx="1477108" cy="722554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8334462" y="3369547"/>
            <a:ext cx="349053" cy="1546402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683053" y="3185448"/>
            <a:ext cx="466988" cy="5854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103891" y="2634510"/>
            <a:ext cx="1487995" cy="7937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260495" y="4339303"/>
            <a:ext cx="260397" cy="5430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846940" y="3779608"/>
            <a:ext cx="1487995" cy="7937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1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7" grpId="0" animBg="1"/>
      <p:bldP spid="19" grpId="0" animBg="1"/>
      <p:bldP spid="28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t="30315" r="18960" b="32632"/>
          <a:stretch/>
        </p:blipFill>
        <p:spPr>
          <a:xfrm>
            <a:off x="154300" y="2003145"/>
            <a:ext cx="5858311" cy="3915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t="30456" r="20412" b="32772"/>
          <a:stretch/>
        </p:blipFill>
        <p:spPr>
          <a:xfrm>
            <a:off x="6137688" y="1996326"/>
            <a:ext cx="5993928" cy="39556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26425" y="-9129"/>
            <a:ext cx="10577072" cy="9484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5000" b="1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HIGH vs. LOW YIELDING FIELDS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92836" y="896587"/>
            <a:ext cx="10550351" cy="8870"/>
          </a:xfrm>
          <a:prstGeom prst="line">
            <a:avLst/>
          </a:prstGeom>
          <a:ln w="38100">
            <a:solidFill>
              <a:srgbClr val="43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Triangle 7"/>
          <p:cNvSpPr/>
          <p:nvPr/>
        </p:nvSpPr>
        <p:spPr>
          <a:xfrm rot="5400000">
            <a:off x="706690" y="925449"/>
            <a:ext cx="415636" cy="443345"/>
          </a:xfrm>
          <a:prstGeom prst="rtTriangle">
            <a:avLst/>
          </a:prstGeom>
          <a:solidFill>
            <a:srgbClr val="430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22413"/>
          <a:stretch/>
        </p:blipFill>
        <p:spPr>
          <a:xfrm>
            <a:off x="9882588" y="5927368"/>
            <a:ext cx="2249028" cy="93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2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2835" y="27011"/>
            <a:ext cx="11166763" cy="986049"/>
          </a:xfrm>
        </p:spPr>
        <p:txBody>
          <a:bodyPr>
            <a:noAutofit/>
          </a:bodyPr>
          <a:lstStyle/>
          <a:p>
            <a:pPr algn="l"/>
            <a:r>
              <a:rPr lang="en-US" sz="5000" b="1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UPCOMING ALFALFA SURVEY</a:t>
            </a:r>
            <a:endParaRPr lang="en-US" sz="5000" b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92836" y="1086232"/>
            <a:ext cx="8349564" cy="8870"/>
          </a:xfrm>
          <a:prstGeom prst="line">
            <a:avLst/>
          </a:prstGeom>
          <a:ln w="38100">
            <a:solidFill>
              <a:srgbClr val="43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ight Triangle 32"/>
          <p:cNvSpPr/>
          <p:nvPr/>
        </p:nvSpPr>
        <p:spPr>
          <a:xfrm rot="5400000">
            <a:off x="706690" y="1154420"/>
            <a:ext cx="415636" cy="443345"/>
          </a:xfrm>
          <a:prstGeom prst="rtTriangle">
            <a:avLst/>
          </a:prstGeom>
          <a:solidFill>
            <a:srgbClr val="430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22413"/>
          <a:stretch/>
        </p:blipFill>
        <p:spPr>
          <a:xfrm>
            <a:off x="9900095" y="5925993"/>
            <a:ext cx="2249028" cy="9306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4508" y="1414674"/>
            <a:ext cx="10407209" cy="11607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Fields per grower: 3-4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Seasons per field : 2016, 2017, 2018,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5" y="2711742"/>
            <a:ext cx="7265477" cy="41127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71903" y="2711742"/>
            <a:ext cx="4142655" cy="39008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Survey during: December 2019 – March 2020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sz="3600" dirty="0">
              <a:solidFill>
                <a:schemeClr val="bg1">
                  <a:lumMod val="50000"/>
                </a:schemeClr>
              </a:solidFill>
              <a:latin typeface="+mj-lt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b="1" i="1" u="sng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Help identify growers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sz="3600" dirty="0">
              <a:solidFill>
                <a:schemeClr val="bg1">
                  <a:lumMod val="50000"/>
                </a:schemeClr>
              </a:solidFill>
              <a:latin typeface="+mj-lt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M.S. student: Kaylin Fink</a:t>
            </a:r>
          </a:p>
        </p:txBody>
      </p:sp>
    </p:spTree>
    <p:extLst>
      <p:ext uri="{BB962C8B-B14F-4D97-AF65-F5344CB8AC3E}">
        <p14:creationId xmlns:p14="http://schemas.microsoft.com/office/powerpoint/2010/main" val="152665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5635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281" y="2060158"/>
            <a:ext cx="5995719" cy="3462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0293" y="348343"/>
            <a:ext cx="437197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5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714"/>
            <a:ext cx="5881114" cy="33963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" r="19398"/>
          <a:stretch/>
        </p:blipFill>
        <p:spPr>
          <a:xfrm>
            <a:off x="7344229" y="0"/>
            <a:ext cx="484777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24807" y="348343"/>
            <a:ext cx="437197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9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35" y="0"/>
            <a:ext cx="9143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7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580649" y="266381"/>
            <a:ext cx="11173815" cy="9925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SMALL PLOT RESEARCH</a:t>
            </a:r>
            <a:endParaRPr lang="en-US" sz="5000" b="1" dirty="0">
              <a:solidFill>
                <a:schemeClr val="bg1">
                  <a:lumMod val="50000"/>
                </a:schemeClr>
              </a:solidFill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22413"/>
          <a:stretch/>
        </p:blipFill>
        <p:spPr>
          <a:xfrm>
            <a:off x="9900095" y="5925993"/>
            <a:ext cx="2249028" cy="9306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692836" y="1405769"/>
            <a:ext cx="10550351" cy="8870"/>
          </a:xfrm>
          <a:prstGeom prst="line">
            <a:avLst/>
          </a:prstGeom>
          <a:ln w="38100">
            <a:solidFill>
              <a:srgbClr val="43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Triangle 13"/>
          <p:cNvSpPr/>
          <p:nvPr/>
        </p:nvSpPr>
        <p:spPr>
          <a:xfrm rot="5400000">
            <a:off x="706690" y="1469043"/>
            <a:ext cx="415636" cy="443345"/>
          </a:xfrm>
          <a:prstGeom prst="rtTriangle">
            <a:avLst/>
          </a:prstGeom>
          <a:solidFill>
            <a:srgbClr val="430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55138" y="1561481"/>
            <a:ext cx="10407209" cy="49899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2016-2019 winter wheat growing seasons (4 seasons):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	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161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field trials </a:t>
            </a:r>
            <a:endParaRPr lang="en-US" sz="3600" dirty="0" smtClean="0">
              <a:solidFill>
                <a:schemeClr val="bg1">
                  <a:lumMod val="50000"/>
                </a:schemeClr>
              </a:solidFill>
              <a:latin typeface="+mj-lt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	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47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research 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projects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	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4,000-6,000 small plots per year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	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8-10 locations per year (central and western KS)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	Some locations in OK (?)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sz="3600" dirty="0">
              <a:solidFill>
                <a:schemeClr val="bg1">
                  <a:lumMod val="50000"/>
                </a:schemeClr>
              </a:solidFill>
              <a:latin typeface="+mj-lt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Two major areas: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	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Applied management to reduce yield gaps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	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Applied wheat physiology</a:t>
            </a:r>
          </a:p>
        </p:txBody>
      </p:sp>
    </p:spTree>
    <p:extLst>
      <p:ext uri="{BB962C8B-B14F-4D97-AF65-F5344CB8AC3E}">
        <p14:creationId xmlns:p14="http://schemas.microsoft.com/office/powerpoint/2010/main" val="411100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580649" y="266381"/>
            <a:ext cx="11173815" cy="9925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VARIETY RESPONSE TO MANAGEMENT</a:t>
            </a:r>
            <a:endParaRPr lang="en-US" sz="5000" b="1" dirty="0">
              <a:solidFill>
                <a:schemeClr val="bg1">
                  <a:lumMod val="50000"/>
                </a:schemeClr>
              </a:solidFill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22413"/>
          <a:stretch/>
        </p:blipFill>
        <p:spPr>
          <a:xfrm>
            <a:off x="9900095" y="5925993"/>
            <a:ext cx="2249028" cy="9306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692836" y="1405769"/>
            <a:ext cx="10550351" cy="8870"/>
          </a:xfrm>
          <a:prstGeom prst="line">
            <a:avLst/>
          </a:prstGeom>
          <a:ln w="38100">
            <a:solidFill>
              <a:srgbClr val="43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Triangle 13"/>
          <p:cNvSpPr/>
          <p:nvPr/>
        </p:nvSpPr>
        <p:spPr>
          <a:xfrm rot="5400000">
            <a:off x="706690" y="1469043"/>
            <a:ext cx="415636" cy="443345"/>
          </a:xfrm>
          <a:prstGeom prst="rtTriangle">
            <a:avLst/>
          </a:prstGeom>
          <a:solidFill>
            <a:srgbClr val="430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55138" y="1469623"/>
            <a:ext cx="10407209" cy="4638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20 site-years (KS, OK, and TX) – 17 presented here.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sz="800" dirty="0" smtClean="0">
              <a:solidFill>
                <a:schemeClr val="bg1">
                  <a:lumMod val="50000"/>
                </a:schemeClr>
              </a:solidFill>
              <a:latin typeface="+mj-lt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20 to 55 varieties 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per site.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sz="800" dirty="0">
              <a:solidFill>
                <a:schemeClr val="bg1">
                  <a:lumMod val="50000"/>
                </a:schemeClr>
              </a:solidFill>
              <a:latin typeface="+mj-lt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Two management strategies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sz="800" dirty="0">
              <a:solidFill>
                <a:schemeClr val="bg1">
                  <a:lumMod val="50000"/>
                </a:schemeClr>
              </a:solidFill>
              <a:latin typeface="+mj-lt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b="1" u="sng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Standard Management (SM): </a:t>
            </a:r>
            <a:endParaRPr lang="en-US" sz="3600" b="1" u="sng" dirty="0">
              <a:solidFill>
                <a:schemeClr val="bg1">
                  <a:lumMod val="50000"/>
                </a:schemeClr>
              </a:solidFill>
              <a:latin typeface="+mj-lt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N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rate 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for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a yield goal of 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4.7 Mg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ha</a:t>
            </a:r>
            <a:r>
              <a:rPr lang="en-US" sz="3600" baseline="30000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-1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.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sz="800" dirty="0">
              <a:solidFill>
                <a:schemeClr val="bg1">
                  <a:lumMod val="50000"/>
                </a:schemeClr>
              </a:solidFill>
              <a:latin typeface="+mj-lt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b="1" u="sng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Intensive Management </a:t>
            </a:r>
            <a:r>
              <a:rPr lang="en-US" sz="3600" b="1" u="sng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(IM): 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SM + 45 kg N ha</a:t>
            </a:r>
            <a:r>
              <a:rPr lang="en-US" sz="3600" baseline="30000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-1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 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(yield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goal of 6.9 Mg 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ha</a:t>
            </a:r>
            <a:r>
              <a:rPr lang="en-US" sz="3600" baseline="300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-1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) and two fungicide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applications 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rPr>
              <a:t>(jointing + heading).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+mj-lt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8256"/>
            <a:ext cx="565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 Oliveira Silva et al. </a:t>
            </a:r>
            <a:r>
              <a:rPr lang="en-US" i="1" dirty="0" smtClean="0"/>
              <a:t>In preparation.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2671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" t="2778" r="4975"/>
          <a:stretch/>
        </p:blipFill>
        <p:spPr>
          <a:xfrm>
            <a:off x="2583051" y="0"/>
            <a:ext cx="766785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0642" y="6488668"/>
            <a:ext cx="669843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Photo courtesy of Brian Arnall, OSU Soil Fertility Extension Specialist</a:t>
            </a:r>
          </a:p>
        </p:txBody>
      </p:sp>
      <p:cxnSp>
        <p:nvCxnSpPr>
          <p:cNvPr id="6" name="Straight Connector 5"/>
          <p:cNvCxnSpPr>
            <a:stCxn id="4" idx="1"/>
          </p:cNvCxnSpPr>
          <p:nvPr/>
        </p:nvCxnSpPr>
        <p:spPr>
          <a:xfrm flipV="1">
            <a:off x="2583051" y="3224463"/>
            <a:ext cx="7667854" cy="204537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029617" y="3494087"/>
            <a:ext cx="0" cy="2536599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029617" y="906082"/>
            <a:ext cx="0" cy="2841172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85773" y="4433020"/>
            <a:ext cx="354799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Standard Management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163424" y="2046171"/>
            <a:ext cx="353675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Intensive Management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6842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65" y="-12582"/>
            <a:ext cx="8686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82450"/>
            <a:ext cx="565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 Oliveira Silva et al. </a:t>
            </a:r>
            <a:r>
              <a:rPr lang="en-US" i="1" dirty="0" smtClean="0"/>
              <a:t>In preparation.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22413"/>
          <a:stretch/>
        </p:blipFill>
        <p:spPr>
          <a:xfrm>
            <a:off x="9830528" y="5815383"/>
            <a:ext cx="2249028" cy="9306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5870" y="5553518"/>
            <a:ext cx="59022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-90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93153" y="5545126"/>
            <a:ext cx="59022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-45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455789" y="5573992"/>
            <a:ext cx="4956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smtClean="0"/>
              <a:t>90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71639" y="5545125"/>
            <a:ext cx="4956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45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363019" y="5545124"/>
            <a:ext cx="3481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816700" y="5932367"/>
            <a:ext cx="146670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Bu/ac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3760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112" y="-10412"/>
            <a:ext cx="93072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78256"/>
            <a:ext cx="565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 Oliveira Silva et al. </a:t>
            </a:r>
            <a:r>
              <a:rPr lang="en-US" i="1" dirty="0" smtClean="0"/>
              <a:t>In preparation.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22413"/>
          <a:stretch/>
        </p:blipFill>
        <p:spPr>
          <a:xfrm>
            <a:off x="9830528" y="5941215"/>
            <a:ext cx="2249028" cy="930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25088" y="5932367"/>
            <a:ext cx="146670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Bu/ac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03896" y="5549319"/>
            <a:ext cx="5537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23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183364" y="5549318"/>
            <a:ext cx="5537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8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225166" y="5549317"/>
            <a:ext cx="5537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8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329883" y="5549316"/>
            <a:ext cx="5537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23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409351" y="5549315"/>
            <a:ext cx="5224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37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481352" y="5525954"/>
            <a:ext cx="5224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52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607370" y="5549314"/>
            <a:ext cx="5224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67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031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22413"/>
          <a:stretch/>
        </p:blipFill>
        <p:spPr>
          <a:xfrm>
            <a:off x="9757611" y="5927368"/>
            <a:ext cx="2249028" cy="93063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19815" y="1839728"/>
            <a:ext cx="5776158" cy="3056671"/>
            <a:chOff x="159655" y="1851639"/>
            <a:chExt cx="5776158" cy="3056671"/>
          </a:xfrm>
        </p:grpSpPr>
        <p:pic>
          <p:nvPicPr>
            <p:cNvPr id="4" name="Picture 3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234"/>
            <a:stretch/>
          </p:blipFill>
          <p:spPr bwMode="auto">
            <a:xfrm>
              <a:off x="159656" y="1851639"/>
              <a:ext cx="5776157" cy="3050483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3002645" y="1857827"/>
              <a:ext cx="2920467" cy="305048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59655" y="1851640"/>
              <a:ext cx="2830289" cy="305048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970572" y="1845915"/>
            <a:ext cx="5962387" cy="3060269"/>
            <a:chOff x="5910412" y="1857826"/>
            <a:chExt cx="5962387" cy="3060269"/>
          </a:xfrm>
        </p:grpSpPr>
        <p:pic>
          <p:nvPicPr>
            <p:cNvPr id="5" name="Picture 4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13" r="1863" b="830"/>
            <a:stretch/>
          </p:blipFill>
          <p:spPr bwMode="auto">
            <a:xfrm>
              <a:off x="5941218" y="1867612"/>
              <a:ext cx="5931581" cy="3050483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5910412" y="1857826"/>
              <a:ext cx="3023814" cy="305048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934225" y="1860692"/>
              <a:ext cx="2938573" cy="305048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21593" y="5472656"/>
            <a:ext cx="5102038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Susceptible with Fungicide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25900" y="5460160"/>
            <a:ext cx="5735224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indent="-2286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Susceptible without Fungicide</a:t>
            </a:r>
          </a:p>
        </p:txBody>
      </p:sp>
      <p:sp>
        <p:nvSpPr>
          <p:cNvPr id="17" name="Right Brace 16"/>
          <p:cNvSpPr/>
          <p:nvPr/>
        </p:nvSpPr>
        <p:spPr>
          <a:xfrm rot="5400000">
            <a:off x="2986628" y="2237775"/>
            <a:ext cx="204430" cy="5788857"/>
          </a:xfrm>
          <a:prstGeom prst="rightBrac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/>
          <p:cNvSpPr/>
          <p:nvPr/>
        </p:nvSpPr>
        <p:spPr>
          <a:xfrm rot="5400000">
            <a:off x="8891297" y="2172765"/>
            <a:ext cx="204431" cy="5918880"/>
          </a:xfrm>
          <a:prstGeom prst="rightBrac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3"/>
          <p:cNvSpPr txBox="1">
            <a:spLocks/>
          </p:cNvSpPr>
          <p:nvPr/>
        </p:nvSpPr>
        <p:spPr>
          <a:xfrm>
            <a:off x="544553" y="170125"/>
            <a:ext cx="11775783" cy="9925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PERCENT GREEN CANOPY COVER (CANOPEO)</a:t>
            </a:r>
            <a:endParaRPr lang="en-US" sz="5000" b="1" dirty="0">
              <a:solidFill>
                <a:schemeClr val="bg1">
                  <a:lumMod val="50000"/>
                </a:schemeClr>
              </a:solidFill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548456" y="1153104"/>
            <a:ext cx="10550351" cy="8870"/>
          </a:xfrm>
          <a:prstGeom prst="line">
            <a:avLst/>
          </a:prstGeom>
          <a:ln w="38100">
            <a:solidFill>
              <a:srgbClr val="43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Triangle 29"/>
          <p:cNvSpPr/>
          <p:nvPr/>
        </p:nvSpPr>
        <p:spPr>
          <a:xfrm rot="5400000">
            <a:off x="562310" y="1216379"/>
            <a:ext cx="415636" cy="443345"/>
          </a:xfrm>
          <a:prstGeom prst="rtTriangle">
            <a:avLst/>
          </a:prstGeom>
          <a:solidFill>
            <a:srgbClr val="430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6478256"/>
            <a:ext cx="565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 Oliveira Silva et al. </a:t>
            </a:r>
            <a:r>
              <a:rPr lang="en-US" i="1" dirty="0" smtClean="0"/>
              <a:t>In preparation.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6780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478256"/>
            <a:ext cx="565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 Oliveira Silva et al. </a:t>
            </a:r>
            <a:r>
              <a:rPr lang="en-US" i="1" dirty="0" smtClean="0"/>
              <a:t>In preparation.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1333" y="926460"/>
            <a:ext cx="6136547" cy="4602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27864" y="432031"/>
            <a:ext cx="7309609" cy="548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6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917" t="23077" r="13229" b="15962"/>
          <a:stretch/>
        </p:blipFill>
        <p:spPr>
          <a:xfrm>
            <a:off x="132400" y="1053114"/>
            <a:ext cx="7235457" cy="4890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895" t="23654" r="21042" b="10193"/>
          <a:stretch/>
        </p:blipFill>
        <p:spPr>
          <a:xfrm rot="16200000">
            <a:off x="6990875" y="1583910"/>
            <a:ext cx="5684241" cy="4622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69" y="268281"/>
            <a:ext cx="5880199" cy="784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5000" b="1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Belleville (</a:t>
            </a:r>
            <a:r>
              <a:rPr lang="en-US" dirty="0" smtClean="0"/>
              <a:t>06-07-17</a:t>
            </a:r>
            <a:r>
              <a:rPr lang="en-US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8788" y="229492"/>
            <a:ext cx="6515117" cy="784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5000" b="1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Hutch </a:t>
            </a:r>
            <a:r>
              <a:rPr lang="en-US" dirty="0"/>
              <a:t>(</a:t>
            </a:r>
            <a:r>
              <a:rPr lang="en-US" dirty="0" smtClean="0"/>
              <a:t>05-18-17</a:t>
            </a:r>
            <a:r>
              <a:rPr lang="en-US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478256"/>
            <a:ext cx="565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 Oliveira Silva et al. </a:t>
            </a:r>
            <a:r>
              <a:rPr lang="en-US" i="1" dirty="0" smtClean="0"/>
              <a:t>In preparation.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4007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78" y="15041"/>
            <a:ext cx="9123945" cy="68429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78256"/>
            <a:ext cx="565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 Oliveira Silva et al. </a:t>
            </a:r>
            <a:r>
              <a:rPr lang="en-US" i="1" dirty="0" smtClean="0"/>
              <a:t>In preparation.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22413"/>
          <a:stretch/>
        </p:blipFill>
        <p:spPr>
          <a:xfrm>
            <a:off x="9859889" y="5927368"/>
            <a:ext cx="2249028" cy="9306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68556" y="5955036"/>
            <a:ext cx="146670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Bu/ac</a:t>
            </a:r>
            <a:endParaRPr 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76968" y="5549318"/>
            <a:ext cx="11520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30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139386" y="5554289"/>
            <a:ext cx="11520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60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745542" y="5546222"/>
            <a:ext cx="11520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90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208495" y="5554288"/>
            <a:ext cx="11520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120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945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60" y="48076"/>
            <a:ext cx="7504700" cy="6799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78256"/>
            <a:ext cx="565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 Oliveira Silva et al. </a:t>
            </a:r>
            <a:r>
              <a:rPr lang="en-US" i="1" dirty="0" smtClean="0"/>
              <a:t>In preparation.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22413"/>
          <a:stretch/>
        </p:blipFill>
        <p:spPr>
          <a:xfrm>
            <a:off x="9830528" y="5811189"/>
            <a:ext cx="2249028" cy="93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0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65" y="115835"/>
            <a:ext cx="9701230" cy="64653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01561" y="747346"/>
            <a:ext cx="7156939" cy="9583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4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3" t="48807"/>
          <a:stretch/>
        </p:blipFill>
        <p:spPr>
          <a:xfrm>
            <a:off x="1048623" y="113252"/>
            <a:ext cx="9016275" cy="64511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78256"/>
            <a:ext cx="565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 Oliveira Silva et al. </a:t>
            </a:r>
            <a:r>
              <a:rPr lang="en-US" i="1" dirty="0" smtClean="0"/>
              <a:t>Frontiers in Plant Sciences.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22413"/>
          <a:stretch/>
        </p:blipFill>
        <p:spPr>
          <a:xfrm>
            <a:off x="9900095" y="5925993"/>
            <a:ext cx="2249028" cy="93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8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71" y="-6218"/>
            <a:ext cx="82296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78256"/>
            <a:ext cx="565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 Oliveira Silva et al. </a:t>
            </a:r>
            <a:r>
              <a:rPr lang="en-US" i="1" dirty="0"/>
              <a:t>Frontiers in Plant Sciences.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22413"/>
          <a:stretch/>
        </p:blipFill>
        <p:spPr>
          <a:xfrm>
            <a:off x="9900095" y="5925993"/>
            <a:ext cx="2249028" cy="93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4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" y="131885"/>
            <a:ext cx="9768254" cy="6603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78256"/>
            <a:ext cx="565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Munaro et al. </a:t>
            </a:r>
            <a:r>
              <a:rPr lang="en-US" i="1" dirty="0" smtClean="0"/>
              <a:t>Under review.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471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53819" y="69941"/>
          <a:ext cx="11844216" cy="6275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1445">
                  <a:extLst>
                    <a:ext uri="{9D8B030D-6E8A-4147-A177-3AD203B41FA5}">
                      <a16:colId xmlns:a16="http://schemas.microsoft.com/office/drawing/2014/main" val="3178847515"/>
                    </a:ext>
                  </a:extLst>
                </a:gridCol>
                <a:gridCol w="841973">
                  <a:extLst>
                    <a:ext uri="{9D8B030D-6E8A-4147-A177-3AD203B41FA5}">
                      <a16:colId xmlns:a16="http://schemas.microsoft.com/office/drawing/2014/main" val="2554988753"/>
                    </a:ext>
                  </a:extLst>
                </a:gridCol>
                <a:gridCol w="731690">
                  <a:extLst>
                    <a:ext uri="{9D8B030D-6E8A-4147-A177-3AD203B41FA5}">
                      <a16:colId xmlns:a16="http://schemas.microsoft.com/office/drawing/2014/main" val="1137160618"/>
                    </a:ext>
                  </a:extLst>
                </a:gridCol>
                <a:gridCol w="731690">
                  <a:extLst>
                    <a:ext uri="{9D8B030D-6E8A-4147-A177-3AD203B41FA5}">
                      <a16:colId xmlns:a16="http://schemas.microsoft.com/office/drawing/2014/main" val="1938994198"/>
                    </a:ext>
                  </a:extLst>
                </a:gridCol>
                <a:gridCol w="731690">
                  <a:extLst>
                    <a:ext uri="{9D8B030D-6E8A-4147-A177-3AD203B41FA5}">
                      <a16:colId xmlns:a16="http://schemas.microsoft.com/office/drawing/2014/main" val="139454059"/>
                    </a:ext>
                  </a:extLst>
                </a:gridCol>
                <a:gridCol w="731690">
                  <a:extLst>
                    <a:ext uri="{9D8B030D-6E8A-4147-A177-3AD203B41FA5}">
                      <a16:colId xmlns:a16="http://schemas.microsoft.com/office/drawing/2014/main" val="2270821576"/>
                    </a:ext>
                  </a:extLst>
                </a:gridCol>
                <a:gridCol w="731690">
                  <a:extLst>
                    <a:ext uri="{9D8B030D-6E8A-4147-A177-3AD203B41FA5}">
                      <a16:colId xmlns:a16="http://schemas.microsoft.com/office/drawing/2014/main" val="1769011059"/>
                    </a:ext>
                  </a:extLst>
                </a:gridCol>
                <a:gridCol w="731690">
                  <a:extLst>
                    <a:ext uri="{9D8B030D-6E8A-4147-A177-3AD203B41FA5}">
                      <a16:colId xmlns:a16="http://schemas.microsoft.com/office/drawing/2014/main" val="634984132"/>
                    </a:ext>
                  </a:extLst>
                </a:gridCol>
                <a:gridCol w="731690">
                  <a:extLst>
                    <a:ext uri="{9D8B030D-6E8A-4147-A177-3AD203B41FA5}">
                      <a16:colId xmlns:a16="http://schemas.microsoft.com/office/drawing/2014/main" val="3307682587"/>
                    </a:ext>
                  </a:extLst>
                </a:gridCol>
                <a:gridCol w="731690">
                  <a:extLst>
                    <a:ext uri="{9D8B030D-6E8A-4147-A177-3AD203B41FA5}">
                      <a16:colId xmlns:a16="http://schemas.microsoft.com/office/drawing/2014/main" val="2559868045"/>
                    </a:ext>
                  </a:extLst>
                </a:gridCol>
                <a:gridCol w="731690">
                  <a:extLst>
                    <a:ext uri="{9D8B030D-6E8A-4147-A177-3AD203B41FA5}">
                      <a16:colId xmlns:a16="http://schemas.microsoft.com/office/drawing/2014/main" val="3054278437"/>
                    </a:ext>
                  </a:extLst>
                </a:gridCol>
                <a:gridCol w="607794">
                  <a:extLst>
                    <a:ext uri="{9D8B030D-6E8A-4147-A177-3AD203B41FA5}">
                      <a16:colId xmlns:a16="http://schemas.microsoft.com/office/drawing/2014/main" val="3930082831"/>
                    </a:ext>
                  </a:extLst>
                </a:gridCol>
                <a:gridCol w="126325">
                  <a:extLst>
                    <a:ext uri="{9D8B030D-6E8A-4147-A177-3AD203B41FA5}">
                      <a16:colId xmlns:a16="http://schemas.microsoft.com/office/drawing/2014/main" val="177340739"/>
                    </a:ext>
                  </a:extLst>
                </a:gridCol>
                <a:gridCol w="481469">
                  <a:extLst>
                    <a:ext uri="{9D8B030D-6E8A-4147-A177-3AD203B41FA5}">
                      <a16:colId xmlns:a16="http://schemas.microsoft.com/office/drawing/2014/main" val="2586134940"/>
                    </a:ext>
                  </a:extLst>
                </a:gridCol>
              </a:tblGrid>
              <a:tr h="784430"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Source of variation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>
                    <a:solidFill>
                      <a:srgbClr val="002060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Region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52811"/>
                  </a:ext>
                </a:extLst>
              </a:tr>
              <a:tr h="7844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All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9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b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/>
                        </a:rPr>
                        <a:t>11</a:t>
                      </a:r>
                    </a:p>
                  </a:txBody>
                  <a:tcPr marL="68551" marR="68551" marT="0" marB="0" anchor="b"/>
                </a:tc>
                <a:tc hMerge="1">
                  <a:txBody>
                    <a:bodyPr/>
                    <a:lstStyle/>
                    <a:p>
                      <a:pPr marL="0" marR="0" indent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b"/>
                </a:tc>
                <a:extLst>
                  <a:ext uri="{0D108BD9-81ED-4DB2-BD59-A6C34878D82A}">
                    <a16:rowId xmlns:a16="http://schemas.microsoft.com/office/drawing/2014/main" val="4294422385"/>
                  </a:ext>
                </a:extLst>
              </a:tr>
              <a:tr h="78443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>
                    <a:solidFill>
                      <a:srgbClr val="002060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% influence on yield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287149"/>
                  </a:ext>
                </a:extLst>
              </a:tr>
              <a:tr h="78443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Region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46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-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-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-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-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-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extLst>
                  <a:ext uri="{0D108BD9-81ED-4DB2-BD59-A6C34878D82A}">
                    <a16:rowId xmlns:a16="http://schemas.microsoft.com/office/drawing/2014/main" val="3383039222"/>
                  </a:ext>
                </a:extLst>
              </a:tr>
              <a:tr h="78443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Agronomic </a:t>
                      </a:r>
                      <a:r>
                        <a:rPr lang="en-US" sz="2400" dirty="0" smtClean="0">
                          <a:effectLst/>
                        </a:rPr>
                        <a:t>practices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32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66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57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62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63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66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58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77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44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61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70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extLst>
                  <a:ext uri="{0D108BD9-81ED-4DB2-BD59-A6C34878D82A}">
                    <a16:rowId xmlns:a16="http://schemas.microsoft.com/office/drawing/2014/main" val="2867562298"/>
                  </a:ext>
                </a:extLst>
              </a:tr>
              <a:tr h="78443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Year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13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23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28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30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37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30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17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27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22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21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extLst>
                  <a:ext uri="{0D108BD9-81ED-4DB2-BD59-A6C34878D82A}">
                    <a16:rowId xmlns:a16="http://schemas.microsoft.com/office/drawing/2014/main" val="2224783581"/>
                  </a:ext>
                </a:extLst>
              </a:tr>
              <a:tr h="78443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Genotype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extLst>
                  <a:ext uri="{0D108BD9-81ED-4DB2-BD59-A6C34878D82A}">
                    <a16:rowId xmlns:a16="http://schemas.microsoft.com/office/drawing/2014/main" val="372424605"/>
                  </a:ext>
                </a:extLst>
              </a:tr>
              <a:tr h="78443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Residual + Interaction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19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17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21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14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51" marR="68551" marT="0" marB="0" anchor="ctr"/>
                </a:tc>
                <a:extLst>
                  <a:ext uri="{0D108BD9-81ED-4DB2-BD59-A6C34878D82A}">
                    <a16:rowId xmlns:a16="http://schemas.microsoft.com/office/drawing/2014/main" val="2465330261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3427224" y="2579234"/>
            <a:ext cx="756848" cy="628427"/>
          </a:xfrm>
          <a:prstGeom prst="ellipse">
            <a:avLst/>
          </a:prstGeom>
          <a:solidFill>
            <a:srgbClr val="FFFF00">
              <a:alpha val="60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427224" y="3325089"/>
            <a:ext cx="756848" cy="684717"/>
          </a:xfrm>
          <a:prstGeom prst="ellipse">
            <a:avLst/>
          </a:prstGeom>
          <a:solidFill>
            <a:srgbClr val="FFFF00">
              <a:alpha val="60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184072" y="3325089"/>
            <a:ext cx="8007928" cy="722599"/>
          </a:xfrm>
          <a:prstGeom prst="ellipse">
            <a:avLst/>
          </a:prstGeom>
          <a:solidFill>
            <a:srgbClr val="FFFF00">
              <a:alpha val="60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478256"/>
            <a:ext cx="565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Munaro et al. </a:t>
            </a:r>
            <a:r>
              <a:rPr lang="en-US" i="1" dirty="0" smtClean="0"/>
              <a:t>Under review.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6535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7" r="51856" b="34156"/>
          <a:stretch/>
        </p:blipFill>
        <p:spPr>
          <a:xfrm>
            <a:off x="1697037" y="923190"/>
            <a:ext cx="8748225" cy="589032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1763" y="-30195"/>
            <a:ext cx="11421668" cy="10068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560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McPherson south to north-central </a:t>
            </a:r>
            <a:r>
              <a:rPr lang="en-US" dirty="0"/>
              <a:t>OK 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07271" y="923190"/>
            <a:ext cx="11175483" cy="4292"/>
          </a:xfrm>
          <a:prstGeom prst="line">
            <a:avLst/>
          </a:prstGeom>
          <a:ln w="38100">
            <a:solidFill>
              <a:srgbClr val="43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39916" y="5078755"/>
            <a:ext cx="5011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61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85771" y="5078755"/>
            <a:ext cx="5011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36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226118" y="5078755"/>
            <a:ext cx="5011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39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971973" y="5078755"/>
            <a:ext cx="5011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48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717828" y="5078755"/>
            <a:ext cx="5011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42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315556" y="1240313"/>
            <a:ext cx="719510" cy="5846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133210" y="1288360"/>
            <a:ext cx="10839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Fungicide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285884" y="1969422"/>
            <a:ext cx="4932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Yes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302610" y="1886535"/>
            <a:ext cx="4603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No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647688" y="2242987"/>
            <a:ext cx="1476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Dual-purpose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054221" y="2923088"/>
            <a:ext cx="4932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Yes</a:t>
            </a:r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6070947" y="2840201"/>
            <a:ext cx="4603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No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476699" y="3145990"/>
            <a:ext cx="13574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Sowing date</a:t>
            </a:r>
            <a:endParaRPr lang="en-US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6544662" y="3842119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&lt; Oct. </a:t>
            </a:r>
            <a:r>
              <a:rPr lang="en-US" b="1" dirty="0"/>
              <a:t>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617097" y="3790678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&gt; Oct. 5</a:t>
            </a:r>
            <a:endParaRPr lang="en-US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9061612" y="4748850"/>
            <a:ext cx="10326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&gt; Oct. 13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7927279" y="4761973"/>
            <a:ext cx="10326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&lt; Oct. 13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2936632" y="1017851"/>
            <a:ext cx="1477108" cy="1058683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584938" y="2014305"/>
            <a:ext cx="773724" cy="315335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773339" y="2014305"/>
            <a:ext cx="1184031" cy="10205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278481" y="2922290"/>
            <a:ext cx="785006" cy="24300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957370" y="2338754"/>
            <a:ext cx="769910" cy="4572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316969" y="2923841"/>
            <a:ext cx="1477108" cy="1058683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794077" y="3362380"/>
            <a:ext cx="769910" cy="4572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614138" y="4594795"/>
            <a:ext cx="590251" cy="735804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615832" y="3819206"/>
            <a:ext cx="1504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5-13</a:t>
            </a:r>
            <a:r>
              <a:rPr lang="en-US" sz="2400" baseline="30000" dirty="0" smtClean="0">
                <a:solidFill>
                  <a:schemeClr val="accent6">
                    <a:lumMod val="75000"/>
                  </a:schemeClr>
                </a:solidFill>
              </a:rPr>
              <a:t>rd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Oct.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14236" y="4938701"/>
            <a:ext cx="693366" cy="722896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509552" y="5033062"/>
            <a:ext cx="624601" cy="5341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875871" y="5113395"/>
            <a:ext cx="693366" cy="48429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614950" y="5085234"/>
            <a:ext cx="624601" cy="5341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132314" y="5063512"/>
            <a:ext cx="624601" cy="5341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8262195" y="4120459"/>
            <a:ext cx="13574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Sowing date</a:t>
            </a:r>
            <a:endParaRPr lang="en-US" b="1" dirty="0"/>
          </a:p>
        </p:txBody>
      </p:sp>
      <p:sp>
        <p:nvSpPr>
          <p:cNvPr id="30" name="Oval 29"/>
          <p:cNvSpPr/>
          <p:nvPr/>
        </p:nvSpPr>
        <p:spPr>
          <a:xfrm>
            <a:off x="8024120" y="4667278"/>
            <a:ext cx="950953" cy="55416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688231" y="3694413"/>
            <a:ext cx="875381" cy="722896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3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4" grpId="0" animBg="1"/>
      <p:bldP spid="31" grpId="0"/>
      <p:bldP spid="34" grpId="0" animBg="1"/>
      <p:bldP spid="35" grpId="0" animBg="1"/>
      <p:bldP spid="36" grpId="0" animBg="1"/>
      <p:bldP spid="38" grpId="0" animBg="1"/>
      <p:bldP spid="39" grpId="0" animBg="1"/>
      <p:bldP spid="30" grpId="0" animBg="1"/>
      <p:bldP spid="3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3" r="50723"/>
          <a:stretch/>
        </p:blipFill>
        <p:spPr>
          <a:xfrm>
            <a:off x="1563250" y="1075770"/>
            <a:ext cx="8698694" cy="5776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1763" y="-30195"/>
            <a:ext cx="11421668" cy="10068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560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Central Kansas (Salina – Gt. Bend)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07271" y="923190"/>
            <a:ext cx="9619244" cy="4291"/>
          </a:xfrm>
          <a:prstGeom prst="line">
            <a:avLst/>
          </a:prstGeom>
          <a:ln w="38100">
            <a:solidFill>
              <a:srgbClr val="43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954215" y="4657700"/>
            <a:ext cx="5011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82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961793" y="4657700"/>
            <a:ext cx="5011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65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104185" y="4657700"/>
            <a:ext cx="5011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45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173308" y="4657700"/>
            <a:ext cx="5011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58</a:t>
            </a:r>
            <a:endParaRPr lang="en-US" sz="24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589586" y="1574435"/>
            <a:ext cx="1195752" cy="6763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56388" y="3964044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7</a:t>
            </a:r>
            <a:r>
              <a:rPr lang="en-US" sz="2400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dirty="0" smtClean="0">
                <a:solidFill>
                  <a:srgbClr val="FF0000"/>
                </a:solidFill>
              </a:rPr>
              <a:t> Oct.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71245" y="1489180"/>
            <a:ext cx="10839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Fungicide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420009" y="2197956"/>
            <a:ext cx="4932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Yes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762992" y="2165305"/>
            <a:ext cx="4603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No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411168" y="2551528"/>
            <a:ext cx="11556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Prev. Crop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74816" y="3346049"/>
            <a:ext cx="15281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Wheat, fallow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02811" y="3246161"/>
            <a:ext cx="11705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Corn, milo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15083" y="3685482"/>
            <a:ext cx="13574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Sowing date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48346" y="4331184"/>
            <a:ext cx="8627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&lt;Oct. 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65896" y="4309470"/>
            <a:ext cx="8627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&gt;Oct. 7</a:t>
            </a:r>
          </a:p>
        </p:txBody>
      </p:sp>
      <p:sp>
        <p:nvSpPr>
          <p:cNvPr id="10" name="Oval 9"/>
          <p:cNvSpPr/>
          <p:nvPr/>
        </p:nvSpPr>
        <p:spPr>
          <a:xfrm>
            <a:off x="3235571" y="1324941"/>
            <a:ext cx="1477108" cy="1058683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741764" y="2315712"/>
            <a:ext cx="846820" cy="227165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5462954" y="2355654"/>
            <a:ext cx="1184031" cy="10205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724573" y="3219550"/>
            <a:ext cx="917160" cy="1728325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620609" y="2699552"/>
            <a:ext cx="1125415" cy="7725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7555525" y="3473544"/>
            <a:ext cx="1184031" cy="10205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934199" y="4147146"/>
            <a:ext cx="630118" cy="7919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2768899" y="4593053"/>
            <a:ext cx="693366" cy="722896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109702" y="4633565"/>
            <a:ext cx="624601" cy="5341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921901" y="4527084"/>
            <a:ext cx="693366" cy="722896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5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 animBg="1"/>
      <p:bldP spid="13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55" y="1504461"/>
            <a:ext cx="10700238" cy="509074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1763" y="-30195"/>
            <a:ext cx="11421668" cy="10068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560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Variety characteristics and wheat yield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07271" y="923190"/>
            <a:ext cx="11175483" cy="4292"/>
          </a:xfrm>
          <a:prstGeom prst="line">
            <a:avLst/>
          </a:prstGeom>
          <a:ln w="38100">
            <a:solidFill>
              <a:srgbClr val="43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6478256"/>
            <a:ext cx="565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Munaro et al. </a:t>
            </a:r>
            <a:r>
              <a:rPr lang="en-US" i="1" dirty="0" smtClean="0"/>
              <a:t>Under review.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6051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099038" y="131885"/>
            <a:ext cx="9768254" cy="6603024"/>
            <a:chOff x="1099038" y="131885"/>
            <a:chExt cx="9768254" cy="6603024"/>
          </a:xfrm>
        </p:grpSpPr>
        <p:pic>
          <p:nvPicPr>
            <p:cNvPr id="12" name="Picture 11" descr="A close up of a map&#10;&#10;Description automatically generated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038" y="131885"/>
              <a:ext cx="9768254" cy="660302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42873" y="3279531"/>
              <a:ext cx="5273389" cy="29454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82515" y="1767254"/>
            <a:ext cx="14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Western trials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23893" y="1071979"/>
            <a:ext cx="2313839" cy="193899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i="1" u="sng" dirty="0" smtClean="0"/>
              <a:t>Irrigated</a:t>
            </a:r>
          </a:p>
          <a:p>
            <a:r>
              <a:rPr lang="en-US" sz="2400" dirty="0" smtClean="0"/>
              <a:t>Stripe rust</a:t>
            </a:r>
          </a:p>
          <a:p>
            <a:r>
              <a:rPr lang="en-US" sz="2400" dirty="0" smtClean="0"/>
              <a:t>Coleoptile length</a:t>
            </a:r>
          </a:p>
          <a:p>
            <a:r>
              <a:rPr lang="en-US" sz="2400" dirty="0" smtClean="0"/>
              <a:t>Straw strength</a:t>
            </a:r>
          </a:p>
          <a:p>
            <a:r>
              <a:rPr lang="en-US" sz="2400" dirty="0" err="1" smtClean="0"/>
              <a:t>Winterhardiness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61231" y="1045602"/>
            <a:ext cx="2455031" cy="193899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i="1" u="sng" dirty="0" smtClean="0"/>
              <a:t>Dryland</a:t>
            </a:r>
          </a:p>
          <a:p>
            <a:r>
              <a:rPr lang="en-US" sz="2400" dirty="0" smtClean="0"/>
              <a:t>Drought tolerance</a:t>
            </a:r>
          </a:p>
          <a:p>
            <a:r>
              <a:rPr lang="en-US" sz="2400" dirty="0" smtClean="0"/>
              <a:t>Coleoptile length</a:t>
            </a:r>
          </a:p>
          <a:p>
            <a:r>
              <a:rPr lang="en-US" sz="2400" dirty="0" smtClean="0"/>
              <a:t>First hollow stem</a:t>
            </a:r>
          </a:p>
          <a:p>
            <a:r>
              <a:rPr lang="en-US" sz="2400" dirty="0" smtClean="0"/>
              <a:t>Stripe rust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7512513" y="4598377"/>
            <a:ext cx="2528302" cy="1626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13399" y="3024488"/>
            <a:ext cx="3238772" cy="193899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i="1" u="sng" dirty="0" smtClean="0"/>
              <a:t>Fungicide</a:t>
            </a:r>
          </a:p>
          <a:p>
            <a:r>
              <a:rPr lang="en-US" sz="2400" dirty="0" smtClean="0"/>
              <a:t>Medium to Late heading</a:t>
            </a:r>
          </a:p>
          <a:p>
            <a:r>
              <a:rPr lang="en-US" sz="2400" dirty="0" smtClean="0"/>
              <a:t>Drought tolerance</a:t>
            </a:r>
          </a:p>
          <a:p>
            <a:r>
              <a:rPr lang="en-US" sz="2400" dirty="0" smtClean="0"/>
              <a:t>Acid soil tolerance</a:t>
            </a:r>
          </a:p>
          <a:p>
            <a:r>
              <a:rPr lang="en-US" sz="2400" dirty="0" smtClean="0"/>
              <a:t>Medium to short height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056096" y="3024488"/>
            <a:ext cx="2762359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i="1" u="sng" dirty="0" smtClean="0"/>
              <a:t>No fungicide</a:t>
            </a:r>
          </a:p>
          <a:p>
            <a:r>
              <a:rPr lang="en-US" sz="2400" dirty="0" smtClean="0"/>
              <a:t>Stripe rust tolerance</a:t>
            </a:r>
          </a:p>
          <a:p>
            <a:r>
              <a:rPr lang="en-US" sz="2400" dirty="0" smtClean="0"/>
              <a:t>Leaf rust tolerance</a:t>
            </a:r>
          </a:p>
          <a:p>
            <a:r>
              <a:rPr lang="en-US" sz="2400" dirty="0" smtClean="0"/>
              <a:t>Fall grazing potential</a:t>
            </a:r>
          </a:p>
          <a:p>
            <a:r>
              <a:rPr lang="en-US" sz="2400" dirty="0" smtClean="0"/>
              <a:t>Early heading date</a:t>
            </a:r>
          </a:p>
          <a:p>
            <a:r>
              <a:rPr lang="en-US" sz="2400" dirty="0" smtClean="0"/>
              <a:t>Drought tolerance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478256"/>
            <a:ext cx="565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Munaro et al. </a:t>
            </a:r>
            <a:r>
              <a:rPr lang="en-US" i="1" dirty="0" smtClean="0"/>
              <a:t>Under review.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6693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&#10;&#10;Description automatically generated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2"/>
          <a:stretch/>
        </p:blipFill>
        <p:spPr>
          <a:xfrm>
            <a:off x="70337" y="453852"/>
            <a:ext cx="12036669" cy="5393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78256"/>
            <a:ext cx="565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Munaro et al. </a:t>
            </a:r>
            <a:r>
              <a:rPr lang="en-US" i="1" dirty="0" smtClean="0"/>
              <a:t>Under review.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5406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&#10;&#10;Description automatically generated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63"/>
          <a:stretch/>
        </p:blipFill>
        <p:spPr>
          <a:xfrm>
            <a:off x="213604" y="167055"/>
            <a:ext cx="11735141" cy="6585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05880" y="2457427"/>
            <a:ext cx="1977208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    Sept. 29</a:t>
            </a:r>
            <a:r>
              <a:rPr lang="en-US" sz="2400" b="1" baseline="30000" dirty="0" smtClean="0"/>
              <a:t>th     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00598" y="3459774"/>
            <a:ext cx="1874937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     Oct. 3</a:t>
            </a:r>
            <a:r>
              <a:rPr lang="en-US" sz="2400" b="1" baseline="30000" dirty="0" smtClean="0"/>
              <a:t>rd</a:t>
            </a:r>
            <a:r>
              <a:rPr lang="en-US" sz="2400" b="1" dirty="0" smtClean="0"/>
              <a:t>     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305190" y="2390043"/>
            <a:ext cx="1893339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   DOY 283     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00598" y="1085748"/>
            <a:ext cx="893886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Sept.</a:t>
            </a:r>
          </a:p>
          <a:p>
            <a:r>
              <a:rPr lang="en-US" sz="2400" b="1" dirty="0" smtClean="0"/>
              <a:t>25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     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432430" y="1411119"/>
            <a:ext cx="823548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Oct. </a:t>
            </a:r>
          </a:p>
          <a:p>
            <a:r>
              <a:rPr lang="en-US" sz="2400" b="1" dirty="0" smtClean="0"/>
              <a:t>8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     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874975" y="2390043"/>
            <a:ext cx="823548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Oct. </a:t>
            </a:r>
          </a:p>
          <a:p>
            <a:r>
              <a:rPr lang="en-US" sz="2400" b="1" dirty="0" smtClean="0"/>
              <a:t>10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     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305189" y="2390042"/>
            <a:ext cx="1893339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Oct. 10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     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432430" y="3592344"/>
            <a:ext cx="823548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Oct. </a:t>
            </a:r>
          </a:p>
          <a:p>
            <a:r>
              <a:rPr lang="en-US" sz="2400" b="1" dirty="0" smtClean="0"/>
              <a:t>13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     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640613" y="3592344"/>
            <a:ext cx="823548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Oct. </a:t>
            </a:r>
          </a:p>
          <a:p>
            <a:r>
              <a:rPr lang="en-US" sz="2400" b="1" dirty="0" smtClean="0"/>
              <a:t>13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     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438981" y="3832667"/>
            <a:ext cx="823548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Oct. </a:t>
            </a:r>
          </a:p>
          <a:p>
            <a:r>
              <a:rPr lang="en-US" sz="2400" b="1" dirty="0" smtClean="0"/>
              <a:t>12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     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298321" y="4942572"/>
            <a:ext cx="823548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Oct. </a:t>
            </a:r>
          </a:p>
          <a:p>
            <a:r>
              <a:rPr lang="en-US" sz="2400" b="1" dirty="0" smtClean="0"/>
              <a:t>18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     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799985" y="4942571"/>
            <a:ext cx="823548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Oct. </a:t>
            </a:r>
          </a:p>
          <a:p>
            <a:r>
              <a:rPr lang="en-US" sz="2400" b="1" dirty="0" smtClean="0"/>
              <a:t>20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     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6478256"/>
            <a:ext cx="565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Munaro et al. </a:t>
            </a:r>
            <a:r>
              <a:rPr lang="en-US" i="1" dirty="0" smtClean="0"/>
              <a:t>Under review.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0727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05" y="124675"/>
            <a:ext cx="9704635" cy="651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9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7477379" y="310453"/>
            <a:ext cx="4584216" cy="1397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520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Sulfur balance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78313" y="6227058"/>
            <a:ext cx="5705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+mj-lt"/>
              </a:rPr>
              <a:t>S removal based on average KS wheat yields (0.08 </a:t>
            </a:r>
            <a:r>
              <a:rPr lang="en-US" sz="1400" i="1" dirty="0" err="1">
                <a:latin typeface="+mj-lt"/>
              </a:rPr>
              <a:t>lb</a:t>
            </a:r>
            <a:r>
              <a:rPr lang="en-US" sz="1400" i="1" dirty="0">
                <a:latin typeface="+mj-lt"/>
              </a:rPr>
              <a:t> S/</a:t>
            </a:r>
            <a:r>
              <a:rPr lang="en-US" sz="1400" i="1" dirty="0" err="1">
                <a:latin typeface="+mj-lt"/>
              </a:rPr>
              <a:t>bu</a:t>
            </a:r>
            <a:r>
              <a:rPr lang="en-US" sz="1400" i="1" dirty="0">
                <a:latin typeface="+mj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+mj-lt"/>
              </a:rPr>
              <a:t>S deposition based on S concentration at </a:t>
            </a:r>
            <a:r>
              <a:rPr lang="en-US" sz="1400" i="1" dirty="0" err="1">
                <a:latin typeface="+mj-lt"/>
              </a:rPr>
              <a:t>Konza</a:t>
            </a:r>
            <a:r>
              <a:rPr lang="en-US" sz="1400" i="1" dirty="0">
                <a:latin typeface="+mj-lt"/>
              </a:rPr>
              <a:t> precipitation station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4631" y="5857726"/>
            <a:ext cx="311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Data courtesy: Dr. Mary </a:t>
            </a:r>
            <a:r>
              <a:rPr lang="en-US" dirty="0" err="1" smtClean="0">
                <a:latin typeface="+mj-lt"/>
              </a:rPr>
              <a:t>Guttieri</a:t>
            </a:r>
            <a:endParaRPr lang="en-US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r="6141" b="9066"/>
          <a:stretch/>
        </p:blipFill>
        <p:spPr>
          <a:xfrm>
            <a:off x="0" y="485191"/>
            <a:ext cx="7013735" cy="5327780"/>
          </a:xfrm>
          <a:prstGeom prst="rect">
            <a:avLst/>
          </a:prstGeom>
        </p:spPr>
      </p:pic>
      <p:sp>
        <p:nvSpPr>
          <p:cNvPr id="32" name="Isosceles Triangle 31"/>
          <p:cNvSpPr/>
          <p:nvPr/>
        </p:nvSpPr>
        <p:spPr>
          <a:xfrm rot="16200000">
            <a:off x="4303370" y="2316700"/>
            <a:ext cx="1796895" cy="2696547"/>
          </a:xfrm>
          <a:prstGeom prst="triangle">
            <a:avLst>
              <a:gd name="adj" fmla="val 77373"/>
            </a:avLst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 anchorCtr="0"/>
          <a:lstStyle/>
          <a:p>
            <a:pPr algn="r"/>
            <a:endParaRPr lang="en-US" dirty="0">
              <a:solidFill>
                <a:schemeClr val="tx1"/>
              </a:solidFill>
            </a:endParaRPr>
          </a:p>
          <a:p>
            <a:pPr algn="r"/>
            <a:r>
              <a:rPr lang="en-US" b="1" dirty="0">
                <a:solidFill>
                  <a:schemeClr val="tx1"/>
                </a:solidFill>
                <a:latin typeface="+mj-lt"/>
              </a:rPr>
              <a:t>Mining Soil S</a:t>
            </a:r>
          </a:p>
        </p:txBody>
      </p:sp>
      <p:sp>
        <p:nvSpPr>
          <p:cNvPr id="44" name="Right Triangle 43"/>
          <p:cNvSpPr/>
          <p:nvPr/>
        </p:nvSpPr>
        <p:spPr>
          <a:xfrm rot="5400000">
            <a:off x="7491234" y="1486609"/>
            <a:ext cx="415636" cy="443345"/>
          </a:xfrm>
          <a:prstGeom prst="rtTriangle">
            <a:avLst/>
          </a:prstGeom>
          <a:solidFill>
            <a:srgbClr val="430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>
            <a:off x="7477380" y="1380968"/>
            <a:ext cx="4000245" cy="157"/>
          </a:xfrm>
          <a:prstGeom prst="line">
            <a:avLst/>
          </a:prstGeom>
          <a:ln w="38100">
            <a:solidFill>
              <a:srgbClr val="43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77379" y="1839577"/>
            <a:ext cx="4366067" cy="21174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defRPr>
            </a:lvl1pPr>
          </a:lstStyle>
          <a:p>
            <a:pPr algn="ctr"/>
            <a:endParaRPr lang="en-US" u="sng" dirty="0" smtClean="0"/>
          </a:p>
          <a:p>
            <a:pPr algn="ctr"/>
            <a:r>
              <a:rPr lang="en-US" u="sng" dirty="0" smtClean="0"/>
              <a:t>SINCE 2000</a:t>
            </a:r>
            <a:endParaRPr lang="en-US" u="sng" dirty="0"/>
          </a:p>
          <a:p>
            <a:pPr algn="ctr"/>
            <a:r>
              <a:rPr lang="en-US" dirty="0" smtClean="0"/>
              <a:t>S </a:t>
            </a:r>
            <a:r>
              <a:rPr lang="en-US" dirty="0"/>
              <a:t>removal </a:t>
            </a:r>
            <a:r>
              <a:rPr lang="en-US" dirty="0" smtClean="0"/>
              <a:t>by wheat</a:t>
            </a:r>
            <a:endParaRPr lang="en-US" dirty="0"/>
          </a:p>
          <a:p>
            <a:pPr algn="ctr"/>
            <a:r>
              <a:rPr lang="en-US" dirty="0" smtClean="0"/>
              <a:t>greater than </a:t>
            </a:r>
            <a:endParaRPr lang="en-US" dirty="0"/>
          </a:p>
          <a:p>
            <a:pPr algn="ctr"/>
            <a:r>
              <a:rPr lang="en-US" dirty="0"/>
              <a:t>S atmospheric deposition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126" y="5980705"/>
            <a:ext cx="2755900" cy="87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4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/>
          <a:stretch/>
        </p:blipFill>
        <p:spPr>
          <a:xfrm>
            <a:off x="-5444" y="-43543"/>
            <a:ext cx="12197444" cy="690154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853557" y="4528458"/>
            <a:ext cx="4556157" cy="19903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chemeClr val="bg1"/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SULFUR DEFICIENCY</a:t>
            </a:r>
            <a:endParaRPr lang="en-US" sz="6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831785" y="4681800"/>
            <a:ext cx="21772" cy="171900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63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Nitrogen x Sulfur x Variety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24644"/>
          </a:xfrm>
        </p:spPr>
        <p:txBody>
          <a:bodyPr/>
          <a:lstStyle/>
          <a:p>
            <a:r>
              <a:rPr lang="en-US" dirty="0" smtClean="0"/>
              <a:t>Objectives:</a:t>
            </a:r>
          </a:p>
          <a:p>
            <a:pPr lvl="1"/>
            <a:r>
              <a:rPr lang="en-US" dirty="0" smtClean="0"/>
              <a:t>To understand the impact of different N and S rates on wheat grain yield and quality, and whether these depend on wheat variety.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Three field seasons (9 site-years)</a:t>
            </a:r>
          </a:p>
          <a:p>
            <a:pPr lvl="1"/>
            <a:r>
              <a:rPr lang="en-US" dirty="0" smtClean="0"/>
              <a:t>2018: Manhattan and Belleville</a:t>
            </a:r>
          </a:p>
          <a:p>
            <a:pPr lvl="1"/>
            <a:r>
              <a:rPr lang="en-US" dirty="0" smtClean="0"/>
              <a:t>2019: Ashland Bottoms, Belleville, and Hutchinson</a:t>
            </a:r>
          </a:p>
          <a:p>
            <a:pPr lvl="1"/>
            <a:r>
              <a:rPr lang="en-US" dirty="0" smtClean="0"/>
              <a:t>2020: Ashland Bottoms, Hutchinson, Belleville, and Conway Springs</a:t>
            </a:r>
          </a:p>
          <a:p>
            <a:endParaRPr lang="en-US" dirty="0" smtClean="0"/>
          </a:p>
          <a:p>
            <a:r>
              <a:rPr lang="en-US" dirty="0" smtClean="0"/>
              <a:t>Three N rates, four S rates, and 3 varieties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22413"/>
          <a:stretch/>
        </p:blipFill>
        <p:spPr>
          <a:xfrm>
            <a:off x="9830528" y="5811189"/>
            <a:ext cx="2249028" cy="93063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692836" y="1377942"/>
            <a:ext cx="8349564" cy="8870"/>
          </a:xfrm>
          <a:prstGeom prst="line">
            <a:avLst/>
          </a:prstGeom>
          <a:ln w="38100">
            <a:solidFill>
              <a:srgbClr val="43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Triangle 5"/>
          <p:cNvSpPr/>
          <p:nvPr/>
        </p:nvSpPr>
        <p:spPr>
          <a:xfrm rot="5400000">
            <a:off x="706690" y="1446130"/>
            <a:ext cx="415636" cy="443345"/>
          </a:xfrm>
          <a:prstGeom prst="rtTriangle">
            <a:avLst/>
          </a:prstGeom>
          <a:solidFill>
            <a:srgbClr val="430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404" y="-109539"/>
            <a:ext cx="3867150" cy="842963"/>
          </a:xfrm>
        </p:spPr>
        <p:txBody>
          <a:bodyPr/>
          <a:lstStyle/>
          <a:p>
            <a:r>
              <a:rPr lang="en-US" dirty="0" smtClean="0"/>
              <a:t>Grain Yield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34" r="51030" b="2325"/>
          <a:stretch/>
        </p:blipFill>
        <p:spPr>
          <a:xfrm>
            <a:off x="1490193" y="733424"/>
            <a:ext cx="8190138" cy="6025386"/>
          </a:xfrm>
        </p:spPr>
      </p:pic>
    </p:spTree>
    <p:extLst>
      <p:ext uri="{BB962C8B-B14F-4D97-AF65-F5344CB8AC3E}">
        <p14:creationId xmlns:p14="http://schemas.microsoft.com/office/powerpoint/2010/main" val="139686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89" r="51263" b="3735"/>
          <a:stretch/>
        </p:blipFill>
        <p:spPr>
          <a:xfrm>
            <a:off x="1803528" y="744230"/>
            <a:ext cx="7973518" cy="603757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3825" y="-200257"/>
            <a:ext cx="4552950" cy="1196975"/>
          </a:xfrm>
        </p:spPr>
        <p:txBody>
          <a:bodyPr/>
          <a:lstStyle/>
          <a:p>
            <a:r>
              <a:rPr lang="en-US" dirty="0" smtClean="0"/>
              <a:t>Grain Protein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65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717908" y="1077085"/>
            <a:ext cx="11808811" cy="53992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W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heat variety response to scab inoculation and fungicide</a:t>
            </a:r>
          </a:p>
          <a:p>
            <a:pPr algn="l"/>
            <a:endParaRPr lang="en-US" sz="2400" dirty="0">
              <a:solidFill>
                <a:schemeClr val="bg1">
                  <a:lumMod val="50000"/>
                </a:schemeClr>
              </a:solidFill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Wheat variety by management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interactions (different management levels)</a:t>
            </a:r>
          </a:p>
          <a:p>
            <a:pPr algn="l"/>
            <a:endParaRPr lang="en-US" sz="2400" dirty="0">
              <a:solidFill>
                <a:schemeClr val="bg1">
                  <a:lumMod val="50000"/>
                </a:schemeClr>
              </a:solidFill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algn="l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Wheat variety response to N rates and fungicides (separately)</a:t>
            </a:r>
          </a:p>
          <a:p>
            <a:pPr algn="l"/>
            <a:endParaRPr lang="en-US" sz="2400" dirty="0">
              <a:solidFill>
                <a:schemeClr val="bg1">
                  <a:lumMod val="50000"/>
                </a:schemeClr>
              </a:solidFill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algn="l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Plant growth regulators by fertility interactions</a:t>
            </a:r>
          </a:p>
          <a:p>
            <a:pPr algn="l"/>
            <a:endParaRPr lang="en-US" sz="2400" dirty="0">
              <a:solidFill>
                <a:schemeClr val="bg1">
                  <a:lumMod val="50000"/>
                </a:schemeClr>
              </a:solidFill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algn="l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Wheat variety response to seeding rate</a:t>
            </a:r>
          </a:p>
          <a:p>
            <a:pPr algn="l"/>
            <a:endParaRPr lang="en-US" sz="2400" dirty="0">
              <a:solidFill>
                <a:schemeClr val="bg1">
                  <a:lumMod val="50000"/>
                </a:schemeClr>
              </a:solidFill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algn="l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Wheat response to seed cleaning and seed treatment (fungicide/insecticide)</a:t>
            </a:r>
          </a:p>
          <a:p>
            <a:pPr algn="l"/>
            <a:endParaRPr lang="en-US" sz="2400" dirty="0">
              <a:solidFill>
                <a:schemeClr val="bg1">
                  <a:lumMod val="50000"/>
                </a:schemeClr>
              </a:solidFill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algn="l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Soft versus hard winter wheat for eastern Kansas</a:t>
            </a:r>
          </a:p>
          <a:p>
            <a:pPr algn="l"/>
            <a:endParaRPr lang="en-US" sz="2400" dirty="0">
              <a:solidFill>
                <a:schemeClr val="bg1">
                  <a:lumMod val="50000"/>
                </a:schemeClr>
              </a:solidFill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algn="l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Historical yield gains from varieties released in Kansas (1920-present)</a:t>
            </a:r>
            <a:endParaRPr lang="en-US" sz="2400" dirty="0">
              <a:solidFill>
                <a:schemeClr val="bg1">
                  <a:lumMod val="50000"/>
                </a:schemeClr>
              </a:solidFill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221355" y="-17033"/>
            <a:ext cx="11295715" cy="986049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OTHER RESEARCH</a:t>
            </a:r>
            <a:endParaRPr lang="en-US" sz="4800" b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21356" y="1018089"/>
            <a:ext cx="8526124" cy="2213"/>
          </a:xfrm>
          <a:prstGeom prst="line">
            <a:avLst/>
          </a:prstGeom>
          <a:ln w="38100">
            <a:solidFill>
              <a:srgbClr val="43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Triangle 24"/>
          <p:cNvSpPr/>
          <p:nvPr/>
        </p:nvSpPr>
        <p:spPr>
          <a:xfrm rot="5400000">
            <a:off x="235210" y="1079620"/>
            <a:ext cx="415636" cy="443345"/>
          </a:xfrm>
          <a:prstGeom prst="rtTriangle">
            <a:avLst/>
          </a:prstGeom>
          <a:solidFill>
            <a:srgbClr val="430086"/>
          </a:solidFill>
          <a:ln>
            <a:solidFill>
              <a:srgbClr val="43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2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5" b="13889"/>
          <a:stretch/>
        </p:blipFill>
        <p:spPr>
          <a:xfrm>
            <a:off x="0" y="-29029"/>
            <a:ext cx="12192000" cy="689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6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680032" y="1568134"/>
            <a:ext cx="919318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5000" b="1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43613" y="3245880"/>
            <a:ext cx="8229600" cy="1944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Romulo Lollato, Ph.D.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Assistant Professor, Extension Wheat and Forages Specialist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Kansas State University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hlinkClick r:id="rId2"/>
              </a:rPr>
              <a:t>lollato@ksu.edu</a:t>
            </a: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22413"/>
          <a:stretch/>
        </p:blipFill>
        <p:spPr>
          <a:xfrm>
            <a:off x="9737453" y="5881184"/>
            <a:ext cx="2249028" cy="93063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0"/>
            <a:ext cx="12192000" cy="1373886"/>
            <a:chOff x="0" y="-2286"/>
            <a:chExt cx="12192000" cy="1373886"/>
          </a:xfrm>
        </p:grpSpPr>
        <p:pic>
          <p:nvPicPr>
            <p:cNvPr id="20" name="Picture 3" descr="C:\Users\Romulo\Documents\OSU - PhD\Yield Potential\Field Data\2013-2014\Perkins\Irrigated\04-28-14 action\IMG_227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028" y="-2286"/>
              <a:ext cx="2057191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C:\Users\Romulo\Documents\OSU - PhD\Yield Potential\Field Data\2013-2014\Perkins\Irrigated\action 04-01-14\IMG_207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5337" y="-2286"/>
              <a:ext cx="2057191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7" descr="C:\Users\Romulo\Documents\OSU - PhD\Yield Potential\Field Data\2012-2013\Stillwater\Irrigated\Photos\Action shots\10-31-12 - irrigation\IMG_739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574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http://upload.wikimedia.org/wikipedia/commons/b/ba/Round_hay_bale_at_dawn0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5243" y="0"/>
              <a:ext cx="2056757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2" descr="http://static.guim.co.uk/sys-images/Guardian/Pix/pictures/2008/02/12/wheat10a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4342" y="0"/>
              <a:ext cx="22860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" descr="http://ih.constantcontact.com/fs028/1106253726668/img/78.jpg?a=11079918750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7492" y="0"/>
              <a:ext cx="13716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" descr="https://g.twimg.com/Twitter_logo_blu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172" y="5540017"/>
            <a:ext cx="566992" cy="46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334495" y="5558615"/>
            <a:ext cx="139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KSUWheat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72" y="6108714"/>
            <a:ext cx="541923" cy="54192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409164" y="6230811"/>
            <a:ext cx="1236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KSU Wheat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756037" y="2631467"/>
            <a:ext cx="10550351" cy="8870"/>
          </a:xfrm>
          <a:prstGeom prst="line">
            <a:avLst/>
          </a:prstGeom>
          <a:ln w="38100">
            <a:solidFill>
              <a:srgbClr val="43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Triangle 16"/>
          <p:cNvSpPr/>
          <p:nvPr/>
        </p:nvSpPr>
        <p:spPr>
          <a:xfrm rot="5400000">
            <a:off x="795717" y="2721436"/>
            <a:ext cx="415636" cy="443345"/>
          </a:xfrm>
          <a:prstGeom prst="rtTriangle">
            <a:avLst/>
          </a:prstGeom>
          <a:solidFill>
            <a:srgbClr val="430086"/>
          </a:solidFill>
          <a:ln>
            <a:solidFill>
              <a:srgbClr val="43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9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4586" r="5880" b="3698"/>
          <a:stretch/>
        </p:blipFill>
        <p:spPr>
          <a:xfrm>
            <a:off x="35168" y="0"/>
            <a:ext cx="12134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5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1433147" y="18145"/>
            <a:ext cx="8792306" cy="6839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22413"/>
          <a:stretch/>
        </p:blipFill>
        <p:spPr>
          <a:xfrm>
            <a:off x="9830528" y="5811189"/>
            <a:ext cx="2249028" cy="93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6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6425" y="78945"/>
            <a:ext cx="6388601" cy="9484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5000" b="1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CLUSTERING OF FIELDS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6425" y="1585960"/>
            <a:ext cx="4566360" cy="48326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Growing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Seasons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2016, 2017, 2018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Regions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West (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n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= 150):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&lt;635mm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2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3792-4829 GDD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North Central 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=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220):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635-890mm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2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3792-4829 GDD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South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Central 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=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284):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635-890mm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2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4830-5949 GDD</a:t>
            </a:r>
          </a:p>
          <a:p>
            <a:pPr lvl="1"/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070" y="1238867"/>
            <a:ext cx="7152400" cy="552685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692836" y="984661"/>
            <a:ext cx="10550351" cy="8870"/>
          </a:xfrm>
          <a:prstGeom prst="line">
            <a:avLst/>
          </a:prstGeom>
          <a:ln w="38100">
            <a:solidFill>
              <a:srgbClr val="43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Triangle 8"/>
          <p:cNvSpPr/>
          <p:nvPr/>
        </p:nvSpPr>
        <p:spPr>
          <a:xfrm rot="5400000">
            <a:off x="706690" y="1013522"/>
            <a:ext cx="415636" cy="443345"/>
          </a:xfrm>
          <a:prstGeom prst="rtTriangle">
            <a:avLst/>
          </a:prstGeom>
          <a:solidFill>
            <a:srgbClr val="430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0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4837288"/>
              </p:ext>
            </p:extLst>
          </p:nvPr>
        </p:nvGraphicFramePr>
        <p:xfrm>
          <a:off x="1291916" y="1003200"/>
          <a:ext cx="8334461" cy="5740284"/>
        </p:xfrm>
        <a:graphic>
          <a:graphicData uri="http://schemas.openxmlformats.org/drawingml/2006/table">
            <a:tbl>
              <a:tblPr firstRow="1" firstCol="1" bandRow="1"/>
              <a:tblGrid>
                <a:gridCol w="2790597">
                  <a:extLst>
                    <a:ext uri="{9D8B030D-6E8A-4147-A177-3AD203B41FA5}">
                      <a16:colId xmlns:a16="http://schemas.microsoft.com/office/drawing/2014/main" val="3451887385"/>
                    </a:ext>
                  </a:extLst>
                </a:gridCol>
                <a:gridCol w="358873">
                  <a:extLst>
                    <a:ext uri="{9D8B030D-6E8A-4147-A177-3AD203B41FA5}">
                      <a16:colId xmlns:a16="http://schemas.microsoft.com/office/drawing/2014/main" val="3019709361"/>
                    </a:ext>
                  </a:extLst>
                </a:gridCol>
                <a:gridCol w="1502296">
                  <a:extLst>
                    <a:ext uri="{9D8B030D-6E8A-4147-A177-3AD203B41FA5}">
                      <a16:colId xmlns:a16="http://schemas.microsoft.com/office/drawing/2014/main" val="1133873743"/>
                    </a:ext>
                  </a:extLst>
                </a:gridCol>
                <a:gridCol w="358873">
                  <a:extLst>
                    <a:ext uri="{9D8B030D-6E8A-4147-A177-3AD203B41FA5}">
                      <a16:colId xmlns:a16="http://schemas.microsoft.com/office/drawing/2014/main" val="2480101896"/>
                    </a:ext>
                  </a:extLst>
                </a:gridCol>
                <a:gridCol w="802051">
                  <a:extLst>
                    <a:ext uri="{9D8B030D-6E8A-4147-A177-3AD203B41FA5}">
                      <a16:colId xmlns:a16="http://schemas.microsoft.com/office/drawing/2014/main" val="2697807667"/>
                    </a:ext>
                  </a:extLst>
                </a:gridCol>
                <a:gridCol w="413389">
                  <a:extLst>
                    <a:ext uri="{9D8B030D-6E8A-4147-A177-3AD203B41FA5}">
                      <a16:colId xmlns:a16="http://schemas.microsoft.com/office/drawing/2014/main" val="3561391153"/>
                    </a:ext>
                  </a:extLst>
                </a:gridCol>
                <a:gridCol w="856569">
                  <a:extLst>
                    <a:ext uri="{9D8B030D-6E8A-4147-A177-3AD203B41FA5}">
                      <a16:colId xmlns:a16="http://schemas.microsoft.com/office/drawing/2014/main" val="2395885556"/>
                    </a:ext>
                  </a:extLst>
                </a:gridCol>
                <a:gridCol w="395244">
                  <a:extLst>
                    <a:ext uri="{9D8B030D-6E8A-4147-A177-3AD203B41FA5}">
                      <a16:colId xmlns:a16="http://schemas.microsoft.com/office/drawing/2014/main" val="1383329216"/>
                    </a:ext>
                  </a:extLst>
                </a:gridCol>
                <a:gridCol w="856569">
                  <a:extLst>
                    <a:ext uri="{9D8B030D-6E8A-4147-A177-3AD203B41FA5}">
                      <a16:colId xmlns:a16="http://schemas.microsoft.com/office/drawing/2014/main" val="1362447687"/>
                    </a:ext>
                  </a:extLst>
                </a:gridCol>
              </a:tblGrid>
              <a:tr h="15377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Independent Variable</a:t>
                      </a:r>
                    </a:p>
                  </a:txBody>
                  <a:tcPr marL="27465" marR="274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NC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West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278777"/>
                  </a:ext>
                </a:extLst>
              </a:tr>
              <a:tr h="1608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Units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615663"/>
                  </a:ext>
                </a:extLst>
              </a:tr>
              <a:tr h="1415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Sow Date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Day of year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282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287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275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705261"/>
                  </a:ext>
                </a:extLst>
              </a:tr>
              <a:tr h="160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Seed Rate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Kg ha</a:t>
                      </a:r>
                      <a:r>
                        <a:rPr lang="en-US" sz="1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448601"/>
                  </a:ext>
                </a:extLst>
              </a:tr>
              <a:tr h="160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Seed Fungicide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951720"/>
                  </a:ext>
                </a:extLst>
              </a:tr>
              <a:tr h="160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Seed Insecticide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405174"/>
                  </a:ext>
                </a:extLst>
              </a:tr>
              <a:tr h="160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No-Till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430152"/>
                  </a:ext>
                </a:extLst>
              </a:tr>
              <a:tr h="160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In-Furrow Phosphorus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97100"/>
                  </a:ext>
                </a:extLst>
              </a:tr>
              <a:tr h="160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Phosphorus Rate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Kg ha</a:t>
                      </a:r>
                      <a:r>
                        <a:rPr lang="en-US" sz="1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961938"/>
                  </a:ext>
                </a:extLst>
              </a:tr>
              <a:tr h="160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First </a:t>
                      </a: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Rate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Kg ha</a:t>
                      </a:r>
                      <a:r>
                        <a:rPr lang="en-US" sz="1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941979"/>
                  </a:ext>
                </a:extLst>
              </a:tr>
              <a:tr h="160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Second N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Rate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Kg ha-1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8985247"/>
                  </a:ext>
                </a:extLst>
              </a:tr>
              <a:tr h="160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</a:t>
                      </a: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Rate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Kg ha</a:t>
                      </a:r>
                      <a:r>
                        <a:rPr lang="en-US" sz="1600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837568"/>
                  </a:ext>
                </a:extLst>
              </a:tr>
              <a:tr h="160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Sulfur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5779117"/>
                  </a:ext>
                </a:extLst>
              </a:tr>
              <a:tr h="160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Zinc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556991"/>
                  </a:ext>
                </a:extLst>
              </a:tr>
              <a:tr h="160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Flag Leaf Fungicide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0428611"/>
                  </a:ext>
                </a:extLst>
              </a:tr>
              <a:tr h="160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Jointing Fungicide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550237"/>
                  </a:ext>
                </a:extLst>
              </a:tr>
              <a:tr h="160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Prior Crop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7544134"/>
                  </a:ext>
                </a:extLst>
              </a:tr>
              <a:tr h="160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Corn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154818"/>
                  </a:ext>
                </a:extLst>
              </a:tr>
              <a:tr h="160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Fallow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244021"/>
                  </a:ext>
                </a:extLst>
              </a:tr>
              <a:tr h="160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other 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7514040"/>
                  </a:ext>
                </a:extLst>
              </a:tr>
              <a:tr h="160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Soybean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0019149"/>
                  </a:ext>
                </a:extLst>
              </a:tr>
              <a:tr h="160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Wheat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7465" marR="274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541207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26425" y="-4935"/>
            <a:ext cx="10577072" cy="9484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5000" b="1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RATE AND ADOPTION OF MANAGEMENT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92836" y="900781"/>
            <a:ext cx="10550351" cy="8870"/>
          </a:xfrm>
          <a:prstGeom prst="line">
            <a:avLst/>
          </a:prstGeom>
          <a:ln w="38100">
            <a:solidFill>
              <a:srgbClr val="43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Triangle 7"/>
          <p:cNvSpPr/>
          <p:nvPr/>
        </p:nvSpPr>
        <p:spPr>
          <a:xfrm rot="5400000">
            <a:off x="706690" y="929643"/>
            <a:ext cx="415636" cy="443345"/>
          </a:xfrm>
          <a:prstGeom prst="rtTriangle">
            <a:avLst/>
          </a:prstGeom>
          <a:solidFill>
            <a:srgbClr val="430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6425" y="-9129"/>
            <a:ext cx="10577072" cy="9484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5000" b="1">
                <a:solidFill>
                  <a:schemeClr val="bg1">
                    <a:lumMod val="50000"/>
                  </a:schemeClr>
                </a:solidFill>
                <a:latin typeface="+mj-lt"/>
                <a:ea typeface="Arial Unicode MS" panose="020B0604020202020204" pitchFamily="34" charset="-128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RATE AND ADOPTION OF MANAGEMENT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92836" y="896587"/>
            <a:ext cx="10550351" cy="8870"/>
          </a:xfrm>
          <a:prstGeom prst="line">
            <a:avLst/>
          </a:prstGeom>
          <a:ln w="38100">
            <a:solidFill>
              <a:srgbClr val="43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Triangle 10"/>
          <p:cNvSpPr/>
          <p:nvPr/>
        </p:nvSpPr>
        <p:spPr>
          <a:xfrm rot="5400000">
            <a:off x="706690" y="925449"/>
            <a:ext cx="415636" cy="443345"/>
          </a:xfrm>
          <a:prstGeom prst="rtTriangle">
            <a:avLst/>
          </a:prstGeom>
          <a:solidFill>
            <a:srgbClr val="430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22413"/>
          <a:stretch/>
        </p:blipFill>
        <p:spPr>
          <a:xfrm>
            <a:off x="9830528" y="5811189"/>
            <a:ext cx="2249028" cy="93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0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10" b="32307"/>
          <a:stretch/>
        </p:blipFill>
        <p:spPr>
          <a:xfrm>
            <a:off x="1149385" y="0"/>
            <a:ext cx="10152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0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6029</TotalTime>
  <Words>1115</Words>
  <Application>Microsoft Office PowerPoint</Application>
  <PresentationFormat>Widescreen</PresentationFormat>
  <Paragraphs>511</Paragraphs>
  <Slides>47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 Unicode MS</vt:lpstr>
      <vt:lpstr>Arial</vt:lpstr>
      <vt:lpstr>Calibri</vt:lpstr>
      <vt:lpstr>Calibri Light</vt:lpstr>
      <vt:lpstr>Times New Roman</vt:lpstr>
      <vt:lpstr>Office Theme</vt:lpstr>
      <vt:lpstr>APPLIED RESEARCH ON WHEAT AND ALFALFA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UPCOMING ALFALFA SURVEY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Nitrogen x Sulfur x Variety </vt:lpstr>
      <vt:lpstr>Grain Yield</vt:lpstr>
      <vt:lpstr>Grain Protein</vt:lpstr>
      <vt:lpstr>OTHER RESEARCH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AG EXTENSION ON WHEAT QUALITY</dc:title>
  <dc:creator>Romulo Lollato</dc:creator>
  <cp:lastModifiedBy>Romulo Lollato</cp:lastModifiedBy>
  <cp:revision>264</cp:revision>
  <dcterms:created xsi:type="dcterms:W3CDTF">2018-07-10T14:06:45Z</dcterms:created>
  <dcterms:modified xsi:type="dcterms:W3CDTF">2019-11-25T15:37:42Z</dcterms:modified>
</cp:coreProperties>
</file>