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9" r:id="rId4"/>
    <p:sldId id="264" r:id="rId5"/>
    <p:sldId id="260" r:id="rId6"/>
    <p:sldId id="263" r:id="rId7"/>
    <p:sldId id="265" r:id="rId8"/>
    <p:sldId id="258" r:id="rId9"/>
    <p:sldId id="261" r:id="rId10"/>
    <p:sldId id="262" r:id="rId11"/>
    <p:sldId id="278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68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2E005C"/>
    <a:srgbClr val="FF99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993" autoAdjust="0"/>
  </p:normalViewPr>
  <p:slideViewPr>
    <p:cSldViewPr snapToGrid="0">
      <p:cViewPr varScale="1">
        <p:scale>
          <a:sx n="78" d="100"/>
          <a:sy n="78" d="100"/>
        </p:scale>
        <p:origin x="806" y="4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70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DBBFA-F84A-4E95-95CA-AD1D8A671FE0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1711E-DE60-4CEB-A652-45D7FBF9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2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D6BC1-21F9-41AF-9883-998D32E17F41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6783B-627D-45BA-B55F-54D626675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92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687"/>
            <a:ext cx="12226344" cy="7031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6ABA-099D-4FDD-BA8D-FC8B646D79C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BE335-17D4-4964-A76C-1A044654E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8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6ABA-099D-4FDD-BA8D-FC8B646D79C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BE335-17D4-4964-A76C-1A044654E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0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6ABA-099D-4FDD-BA8D-FC8B646D79C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BE335-17D4-4964-A76C-1A044654E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0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6ABA-099D-4FDD-BA8D-FC8B646D79C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BE335-17D4-4964-A76C-1A044654E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59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6ABA-099D-4FDD-BA8D-FC8B646D79C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BE335-17D4-4964-A76C-1A044654E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2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6ABA-099D-4FDD-BA8D-FC8B646D79C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BE335-17D4-4964-A76C-1A044654E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8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6ABA-099D-4FDD-BA8D-FC8B646D79C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BE335-17D4-4964-A76C-1A044654E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2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6ABA-099D-4FDD-BA8D-FC8B646D79C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BE335-17D4-4964-A76C-1A044654E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00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6ABA-099D-4FDD-BA8D-FC8B646D79C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BE335-17D4-4964-A76C-1A044654E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6ABA-099D-4FDD-BA8D-FC8B646D79C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BE335-17D4-4964-A76C-1A044654E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6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6ABA-099D-4FDD-BA8D-FC8B646D79C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BE335-17D4-4964-A76C-1A044654E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9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A6ABA-099D-4FDD-BA8D-FC8B646D79C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BE335-17D4-4964-A76C-1A044654E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7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5793" y="-6050"/>
            <a:ext cx="9144000" cy="1072038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effectLst>
                  <a:outerShdw blurRad="50800" dist="50800" dir="2700000" algn="tl" rotWithShape="0">
                    <a:schemeClr val="bg1"/>
                  </a:outerShdw>
                </a:effectLst>
              </a:rPr>
              <a:t>2019 NE Region </a:t>
            </a:r>
            <a:r>
              <a:rPr lang="en-US" sz="5400" b="1" dirty="0" smtClean="0">
                <a:effectLst>
                  <a:outerShdw blurRad="50800" dist="50800" dir="2700000" algn="tl" rotWithShape="0">
                    <a:schemeClr val="bg1"/>
                  </a:outerShdw>
                </a:effectLst>
              </a:rPr>
              <a:t>Update</a:t>
            </a:r>
            <a:r>
              <a:rPr lang="en-US" sz="5400" b="1" dirty="0" smtClean="0"/>
              <a:t> 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1833" y="4121626"/>
            <a:ext cx="9144000" cy="142619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50800" dist="50800" dir="2700000" algn="tl" rotWithShape="0">
                    <a:schemeClr val="bg1"/>
                  </a:outerShdw>
                </a:effectLst>
              </a:rPr>
              <a:t>Stu Duncan</a:t>
            </a:r>
          </a:p>
          <a:p>
            <a:r>
              <a:rPr lang="en-US" sz="4000" b="1" dirty="0" smtClean="0">
                <a:effectLst>
                  <a:outerShdw blurRad="50800" dist="50800" dir="2700000" algn="tl" rotWithShape="0">
                    <a:schemeClr val="bg1"/>
                  </a:outerShdw>
                </a:effectLst>
              </a:rPr>
              <a:t>November 25, 2019</a:t>
            </a:r>
            <a:endParaRPr lang="en-US" sz="4000" b="1" dirty="0">
              <a:effectLst>
                <a:outerShdw blurRad="50800" dist="50800" dir="2700000" algn="tl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885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7971" y="860738"/>
            <a:ext cx="6885908" cy="5164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1243" y="990242"/>
            <a:ext cx="7921939" cy="5941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6895" y="275804"/>
            <a:ext cx="6938275" cy="1596679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Diacamba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 3.0</a:t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Douglas County</a:t>
            </a:r>
            <a:endParaRPr lang="en-US" sz="6000" b="1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303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523" y="3338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effectLst>
                  <a:outerShdw blurRad="50800" dist="50800" dir="2700000" algn="ctr" rotWithShape="0">
                    <a:schemeClr val="bg1"/>
                  </a:outerShdw>
                </a:effectLst>
              </a:rPr>
              <a:t>Ambient Dicamba Drift – Year 2</a:t>
            </a:r>
            <a:endParaRPr lang="en-US" sz="6000" b="1" dirty="0">
              <a:effectLst>
                <a:outerShdw blurRad="50800" dist="50800" dir="2700000" algn="ctr" rotWithShape="0">
                  <a:schemeClr val="bg1"/>
                </a:outerShdw>
              </a:effectLst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265443"/>
              </p:ext>
            </p:extLst>
          </p:nvPr>
        </p:nvGraphicFramePr>
        <p:xfrm>
          <a:off x="2251828" y="1912492"/>
          <a:ext cx="3682760" cy="45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4" imgW="1923940" imgH="2388705" progId="Excel.Sheet.12">
                  <p:embed/>
                </p:oleObj>
              </mc:Choice>
              <mc:Fallback>
                <p:oleObj name="Worksheet" r:id="rId4" imgW="1923940" imgH="238870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51828" y="1912492"/>
                        <a:ext cx="3682760" cy="457306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022754" y="1909351"/>
            <a:ext cx="3719015" cy="457620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-39119" y="1701666"/>
            <a:ext cx="12231119" cy="2933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10" y="-244496"/>
            <a:ext cx="4972967" cy="37297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170" y="-236852"/>
            <a:ext cx="4952581" cy="3714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10" y="3519461"/>
            <a:ext cx="4972967" cy="3729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43" y="3519461"/>
            <a:ext cx="4937108" cy="3702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091" y="438472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81626" y="2726145"/>
            <a:ext cx="456875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Planted June 4</a:t>
            </a:r>
          </a:p>
          <a:p>
            <a:r>
              <a:rPr lang="en-US" sz="2400" dirty="0" err="1" smtClean="0">
                <a:solidFill>
                  <a:srgbClr val="FFFF00"/>
                </a:solidFill>
              </a:rPr>
              <a:t>Preemerge</a:t>
            </a:r>
            <a:r>
              <a:rPr lang="en-US" sz="2400" dirty="0" smtClean="0">
                <a:solidFill>
                  <a:srgbClr val="FFFF00"/>
                </a:solidFill>
              </a:rPr>
              <a:t> – 6 </a:t>
            </a:r>
            <a:r>
              <a:rPr lang="en-US" sz="2400" dirty="0" err="1" smtClean="0">
                <a:solidFill>
                  <a:srgbClr val="FFFF00"/>
                </a:solidFill>
              </a:rPr>
              <a:t>oz</a:t>
            </a:r>
            <a:r>
              <a:rPr lang="en-US" sz="2400" dirty="0" smtClean="0">
                <a:solidFill>
                  <a:srgbClr val="FFFF00"/>
                </a:solidFill>
              </a:rPr>
              <a:t> Authority Maxx +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1.5 </a:t>
            </a:r>
            <a:r>
              <a:rPr lang="en-US" sz="2400" dirty="0" err="1" smtClean="0">
                <a:solidFill>
                  <a:srgbClr val="FFFF00"/>
                </a:solidFill>
              </a:rPr>
              <a:t>pt</a:t>
            </a:r>
            <a:r>
              <a:rPr lang="en-US" sz="2400" dirty="0" smtClean="0">
                <a:solidFill>
                  <a:srgbClr val="FFFF00"/>
                </a:solidFill>
              </a:rPr>
              <a:t> Dual II Magnum +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24 </a:t>
            </a:r>
            <a:r>
              <a:rPr lang="en-US" sz="2400" dirty="0" err="1" smtClean="0">
                <a:solidFill>
                  <a:srgbClr val="FFFF00"/>
                </a:solidFill>
              </a:rPr>
              <a:t>oz</a:t>
            </a:r>
            <a:r>
              <a:rPr lang="en-US" sz="2400" dirty="0" smtClean="0">
                <a:solidFill>
                  <a:srgbClr val="FFFF00"/>
                </a:solidFill>
              </a:rPr>
              <a:t> Roundup </a:t>
            </a:r>
            <a:r>
              <a:rPr lang="en-US" sz="2400" dirty="0" err="1" smtClean="0">
                <a:solidFill>
                  <a:srgbClr val="FFFF00"/>
                </a:solidFill>
              </a:rPr>
              <a:t>Weathermax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3769" y="2734631"/>
            <a:ext cx="4278735" cy="193899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Harvested October 15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             </a:t>
            </a:r>
            <a:r>
              <a:rPr lang="en-US" sz="2400" u="sng" dirty="0" smtClean="0">
                <a:solidFill>
                  <a:srgbClr val="FFFF00"/>
                </a:solidFill>
              </a:rPr>
              <a:t>30” rows</a:t>
            </a:r>
            <a:r>
              <a:rPr lang="en-US" sz="2400" dirty="0" smtClean="0">
                <a:solidFill>
                  <a:srgbClr val="FFFF00"/>
                </a:solidFill>
              </a:rPr>
              <a:t>	</a:t>
            </a:r>
            <a:r>
              <a:rPr lang="en-US" sz="2400" u="sng" dirty="0" smtClean="0">
                <a:solidFill>
                  <a:srgbClr val="FFFF00"/>
                </a:solidFill>
              </a:rPr>
              <a:t>15” rows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UTC 	     65 </a:t>
            </a:r>
            <a:r>
              <a:rPr lang="en-US" sz="2400" dirty="0" err="1" smtClean="0">
                <a:solidFill>
                  <a:srgbClr val="FFFF00"/>
                </a:solidFill>
              </a:rPr>
              <a:t>bu</a:t>
            </a:r>
            <a:r>
              <a:rPr lang="en-US" sz="2400" dirty="0" smtClean="0">
                <a:solidFill>
                  <a:srgbClr val="FFFF00"/>
                </a:solidFill>
              </a:rPr>
              <a:t>	    68 </a:t>
            </a:r>
            <a:r>
              <a:rPr lang="en-US" sz="2400" dirty="0" err="1" smtClean="0">
                <a:solidFill>
                  <a:srgbClr val="FFFF00"/>
                </a:solidFill>
              </a:rPr>
              <a:t>bu</a:t>
            </a:r>
            <a:r>
              <a:rPr lang="en-US" sz="2400" dirty="0" smtClean="0">
                <a:solidFill>
                  <a:srgbClr val="FFFF00"/>
                </a:solidFill>
              </a:rPr>
              <a:t>     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u="sng" dirty="0" smtClean="0">
                <a:solidFill>
                  <a:srgbClr val="FFFF00"/>
                </a:solidFill>
              </a:rPr>
              <a:t>Plot Avg</a:t>
            </a:r>
            <a:r>
              <a:rPr lang="en-US" sz="2400" u="sng" dirty="0">
                <a:solidFill>
                  <a:srgbClr val="FFFF00"/>
                </a:solidFill>
              </a:rPr>
              <a:t>.</a:t>
            </a:r>
            <a:r>
              <a:rPr lang="en-US" sz="2400" u="sng" dirty="0" smtClean="0">
                <a:solidFill>
                  <a:srgbClr val="FFFF00"/>
                </a:solidFill>
              </a:rPr>
              <a:t>   67 </a:t>
            </a:r>
            <a:r>
              <a:rPr lang="en-US" sz="2400" u="sng" dirty="0" err="1" smtClean="0">
                <a:solidFill>
                  <a:srgbClr val="FFFF00"/>
                </a:solidFill>
              </a:rPr>
              <a:t>bu</a:t>
            </a:r>
            <a:r>
              <a:rPr lang="en-US" sz="2400" u="sng" dirty="0" smtClean="0">
                <a:solidFill>
                  <a:srgbClr val="FFFF00"/>
                </a:solidFill>
              </a:rPr>
              <a:t>	    70 </a:t>
            </a:r>
            <a:r>
              <a:rPr lang="en-US" sz="2400" u="sng" dirty="0" err="1" smtClean="0">
                <a:solidFill>
                  <a:srgbClr val="FFFF00"/>
                </a:solidFill>
              </a:rPr>
              <a:t>bu</a:t>
            </a:r>
            <a:endParaRPr lang="en-US" sz="2400" u="sng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Range        64-70	    60-75</a:t>
            </a:r>
          </a:p>
        </p:txBody>
      </p:sp>
    </p:spTree>
    <p:extLst>
      <p:ext uri="{BB962C8B-B14F-4D97-AF65-F5344CB8AC3E}">
        <p14:creationId xmlns:p14="http://schemas.microsoft.com/office/powerpoint/2010/main" val="43227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616" y="355345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Post Emergence X Row Spacing</a:t>
            </a:r>
            <a:endParaRPr lang="en-US" sz="6000" b="1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735525"/>
              </p:ext>
            </p:extLst>
          </p:nvPr>
        </p:nvGraphicFramePr>
        <p:xfrm>
          <a:off x="2366684" y="1784794"/>
          <a:ext cx="8288277" cy="43470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8734">
                  <a:extLst>
                    <a:ext uri="{9D8B030D-6E8A-4147-A177-3AD203B41FA5}">
                      <a16:colId xmlns:a16="http://schemas.microsoft.com/office/drawing/2014/main" val="1842215148"/>
                    </a:ext>
                  </a:extLst>
                </a:gridCol>
                <a:gridCol w="2500071">
                  <a:extLst>
                    <a:ext uri="{9D8B030D-6E8A-4147-A177-3AD203B41FA5}">
                      <a16:colId xmlns:a16="http://schemas.microsoft.com/office/drawing/2014/main" val="2916134789"/>
                    </a:ext>
                  </a:extLst>
                </a:gridCol>
                <a:gridCol w="1712004">
                  <a:extLst>
                    <a:ext uri="{9D8B030D-6E8A-4147-A177-3AD203B41FA5}">
                      <a16:colId xmlns:a16="http://schemas.microsoft.com/office/drawing/2014/main" val="3090290797"/>
                    </a:ext>
                  </a:extLst>
                </a:gridCol>
                <a:gridCol w="1358734">
                  <a:extLst>
                    <a:ext uri="{9D8B030D-6E8A-4147-A177-3AD203B41FA5}">
                      <a16:colId xmlns:a16="http://schemas.microsoft.com/office/drawing/2014/main" val="3755785922"/>
                    </a:ext>
                  </a:extLst>
                </a:gridCol>
                <a:gridCol w="1358734">
                  <a:extLst>
                    <a:ext uri="{9D8B030D-6E8A-4147-A177-3AD203B41FA5}">
                      <a16:colId xmlns:a16="http://schemas.microsoft.com/office/drawing/2014/main" val="87563304"/>
                    </a:ext>
                  </a:extLst>
                </a:gridCol>
              </a:tblGrid>
              <a:tr h="395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Row Width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Herbicide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Rate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Timing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Yield,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bu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/a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6367194"/>
                  </a:ext>
                </a:extLst>
              </a:tr>
              <a:tr h="39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UTC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  68 ab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87745204"/>
                  </a:ext>
                </a:extLst>
              </a:tr>
              <a:tr h="39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Cobra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11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oz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21 DAP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60 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968288"/>
                  </a:ext>
                </a:extLst>
              </a:tr>
              <a:tr h="39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Cobra + Glyphosate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11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oz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+ 39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oz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21 DAP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  67 ab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341324147"/>
                  </a:ext>
                </a:extLst>
              </a:tr>
              <a:tr h="39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Cobra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11 oz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35 DAP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75 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300132"/>
                  </a:ext>
                </a:extLst>
              </a:tr>
              <a:tr h="39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Cobra + Glyphosate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11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oz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+ 39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oz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35 DAP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75 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49567"/>
                  </a:ext>
                </a:extLst>
              </a:tr>
              <a:tr h="39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UTC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  65 ab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128180707"/>
                  </a:ext>
                </a:extLst>
              </a:tr>
              <a:tr h="39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Cobra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11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oz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21 DAP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  68 ab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410519185"/>
                  </a:ext>
                </a:extLst>
              </a:tr>
              <a:tr h="39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Cobra + Glyphosate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11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oz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+ 39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oz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21 DAP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  68 ab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350777962"/>
                  </a:ext>
                </a:extLst>
              </a:tr>
              <a:tr h="39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Cobra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11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oz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35 DAP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64 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564624"/>
                  </a:ext>
                </a:extLst>
              </a:tr>
              <a:tr h="39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Cobra + Glyphosate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+mn-lt"/>
                        </a:rPr>
                        <a:t>11 oz + 39 oz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35 DAP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 70 ab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189292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8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27" y="-169740"/>
            <a:ext cx="12478871" cy="8345552"/>
          </a:xfrm>
        </p:spPr>
      </p:pic>
    </p:spTree>
    <p:extLst>
      <p:ext uri="{BB962C8B-B14F-4D97-AF65-F5344CB8AC3E}">
        <p14:creationId xmlns:p14="http://schemas.microsoft.com/office/powerpoint/2010/main" val="50856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34"/>
            <a:ext cx="12249048" cy="8277093"/>
          </a:xfrm>
        </p:spPr>
      </p:pic>
    </p:spTree>
    <p:extLst>
      <p:ext uri="{BB962C8B-B14F-4D97-AF65-F5344CB8AC3E}">
        <p14:creationId xmlns:p14="http://schemas.microsoft.com/office/powerpoint/2010/main" val="19378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2834851" cy="8593949"/>
          </a:xfrm>
        </p:spPr>
      </p:pic>
    </p:spTree>
    <p:extLst>
      <p:ext uri="{BB962C8B-B14F-4D97-AF65-F5344CB8AC3E}">
        <p14:creationId xmlns:p14="http://schemas.microsoft.com/office/powerpoint/2010/main" val="381081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95" y="-121819"/>
            <a:ext cx="12385964" cy="8445630"/>
          </a:xfrm>
        </p:spPr>
      </p:pic>
    </p:spTree>
    <p:extLst>
      <p:ext uri="{BB962C8B-B14F-4D97-AF65-F5344CB8AC3E}">
        <p14:creationId xmlns:p14="http://schemas.microsoft.com/office/powerpoint/2010/main" val="303808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7" y="-595155"/>
            <a:ext cx="12430299" cy="8866808"/>
          </a:xfrm>
        </p:spPr>
      </p:pic>
    </p:spTree>
    <p:extLst>
      <p:ext uri="{BB962C8B-B14F-4D97-AF65-F5344CB8AC3E}">
        <p14:creationId xmlns:p14="http://schemas.microsoft.com/office/powerpoint/2010/main" val="33593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135"/>
            <a:ext cx="12336087" cy="8794866"/>
          </a:xfrm>
        </p:spPr>
      </p:pic>
    </p:spTree>
    <p:extLst>
      <p:ext uri="{BB962C8B-B14F-4D97-AF65-F5344CB8AC3E}">
        <p14:creationId xmlns:p14="http://schemas.microsoft.com/office/powerpoint/2010/main" val="29837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706"/>
            <a:ext cx="12226344" cy="91697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668" y="3895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Chicken Poop for the Soil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70706"/>
            <a:ext cx="12380423" cy="8150629"/>
          </a:xfrm>
        </p:spPr>
      </p:pic>
    </p:spTree>
    <p:extLst>
      <p:ext uri="{BB962C8B-B14F-4D97-AF65-F5344CB8AC3E}">
        <p14:creationId xmlns:p14="http://schemas.microsoft.com/office/powerpoint/2010/main" val="4163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59473"/>
            <a:ext cx="12230793" cy="7468884"/>
          </a:xfrm>
        </p:spPr>
      </p:pic>
    </p:spTree>
    <p:extLst>
      <p:ext uri="{BB962C8B-B14F-4D97-AF65-F5344CB8AC3E}">
        <p14:creationId xmlns:p14="http://schemas.microsoft.com/office/powerpoint/2010/main" val="23711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85" y="-903316"/>
            <a:ext cx="12280804" cy="9210603"/>
          </a:xfrm>
        </p:spPr>
      </p:pic>
    </p:spTree>
    <p:extLst>
      <p:ext uri="{BB962C8B-B14F-4D97-AF65-F5344CB8AC3E}">
        <p14:creationId xmlns:p14="http://schemas.microsoft.com/office/powerpoint/2010/main" val="380153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60" y="836159"/>
            <a:ext cx="9075549" cy="51049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03" y="0"/>
            <a:ext cx="386366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0500" y="5727627"/>
            <a:ext cx="1995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Julia &amp; Eleanor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 years &amp; 2 months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3467" y="5863730"/>
            <a:ext cx="2966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Charlotte Jo   &amp;   Declan Dean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October 17        September 9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 7 </a:t>
            </a:r>
            <a:r>
              <a:rPr lang="en-US" dirty="0" err="1" smtClean="0">
                <a:solidFill>
                  <a:schemeClr val="bg1"/>
                </a:solidFill>
              </a:rPr>
              <a:t>lb</a:t>
            </a:r>
            <a:r>
              <a:rPr lang="en-US" dirty="0" smtClean="0">
                <a:solidFill>
                  <a:schemeClr val="bg1"/>
                </a:solidFill>
              </a:rPr>
              <a:t>, 1 </a:t>
            </a:r>
            <a:r>
              <a:rPr lang="en-US" dirty="0" err="1" smtClean="0">
                <a:solidFill>
                  <a:schemeClr val="bg1"/>
                </a:solidFill>
              </a:rPr>
              <a:t>oz</a:t>
            </a:r>
            <a:r>
              <a:rPr lang="en-US" dirty="0" smtClean="0">
                <a:solidFill>
                  <a:schemeClr val="bg1"/>
                </a:solidFill>
              </a:rPr>
              <a:t>            10 </a:t>
            </a:r>
            <a:r>
              <a:rPr lang="en-US" dirty="0" err="1" smtClean="0">
                <a:solidFill>
                  <a:schemeClr val="bg1"/>
                </a:solidFill>
              </a:rPr>
              <a:t>lb</a:t>
            </a:r>
            <a:r>
              <a:rPr lang="en-US" dirty="0" smtClean="0">
                <a:solidFill>
                  <a:schemeClr val="bg1"/>
                </a:solidFill>
              </a:rPr>
              <a:t>, 10 </a:t>
            </a:r>
            <a:r>
              <a:rPr lang="en-US" dirty="0" err="1" smtClean="0">
                <a:solidFill>
                  <a:schemeClr val="bg1"/>
                </a:solidFill>
              </a:rPr>
              <a:t>oz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0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7065" cy="7779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77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effectLst>
                  <a:outerShdw blurRad="50800" dist="50800" dir="2700000" algn="ctr" rotWithShape="0">
                    <a:schemeClr val="bg1"/>
                  </a:outerShdw>
                </a:effectLst>
              </a:rPr>
              <a:t>Johnson County Brome</a:t>
            </a:r>
            <a:endParaRPr lang="en-US" sz="6000" b="1" dirty="0">
              <a:effectLst>
                <a:outerShdw blurRad="50800" dist="50800" dir="2700000" algn="ctr" rotWithShape="0">
                  <a:schemeClr val="bg1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0913" y="4850718"/>
            <a:ext cx="3967817" cy="1631216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Clr>
                <a:srgbClr val="2A0060"/>
              </a:buClr>
              <a:buFont typeface="Wingdings" panose="05000000000000000000" pitchFamily="2" charset="2"/>
              <a:buChar char="v"/>
            </a:pPr>
            <a:r>
              <a:rPr lang="en-US" sz="2800" b="1" dirty="0" smtClean="0">
                <a:effectLst>
                  <a:outerShdw blurRad="50800" dist="50800" dir="2700000" algn="ctr" rotWithShape="0">
                    <a:schemeClr val="bg1"/>
                  </a:outerShdw>
                </a:effectLst>
              </a:rPr>
              <a:t>Weed control</a:t>
            </a:r>
          </a:p>
          <a:p>
            <a:pPr marL="914400" lvl="1" indent="-457200"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effectLst>
                  <a:outerShdw blurRad="50800" dist="50800" dir="2700000" algn="ctr" rotWithShape="0">
                    <a:schemeClr val="bg1"/>
                  </a:outerShdw>
                </a:effectLst>
              </a:rPr>
              <a:t>Broomsedge</a:t>
            </a:r>
            <a:r>
              <a:rPr lang="en-US" sz="2400" b="1" dirty="0" smtClean="0">
                <a:effectLst>
                  <a:outerShdw blurRad="50800" dist="50800" dir="2700000" algn="ctr" rotWithShape="0">
                    <a:schemeClr val="bg1"/>
                  </a:outerShdw>
                </a:effectLst>
              </a:rPr>
              <a:t> bluestem</a:t>
            </a:r>
          </a:p>
          <a:p>
            <a:pPr marL="914400" lvl="1" indent="-457200"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50800" dist="50800" dir="2700000" algn="ctr" rotWithShape="0">
                    <a:schemeClr val="bg1"/>
                  </a:outerShdw>
                </a:effectLst>
              </a:rPr>
              <a:t>Foxtails</a:t>
            </a:r>
          </a:p>
          <a:p>
            <a:pPr marL="914400" lvl="1" indent="-457200"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50800" dist="50800" dir="2700000" algn="ctr" rotWithShape="0">
                    <a:schemeClr val="bg1"/>
                  </a:outerShdw>
                </a:effectLst>
              </a:rPr>
              <a:t>Hemp dogbane</a:t>
            </a:r>
            <a:endParaRPr lang="en-US" sz="2400" b="1" dirty="0">
              <a:effectLst>
                <a:outerShdw blurRad="50800" dist="50800" dir="2700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65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8106"/>
            <a:ext cx="12263717" cy="821493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0015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5400" b="1" dirty="0" smtClean="0">
                <a:effectLst>
                  <a:outerShdw blurRad="50800" dist="50800" dir="2700000" algn="ctr" rotWithShape="0">
                    <a:schemeClr val="bg1"/>
                  </a:outerShdw>
                </a:effectLst>
              </a:rPr>
              <a:t>Cover Crop Plot – Rice Co., May 7</a:t>
            </a:r>
            <a:endParaRPr lang="en-US" sz="5400" b="1" dirty="0">
              <a:effectLst>
                <a:outerShdw blurRad="50800" dist="50800" dir="2700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19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439" y="-727569"/>
            <a:ext cx="10029087" cy="834756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1841" y="860023"/>
            <a:ext cx="6880182" cy="516013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272" y="-1"/>
            <a:ext cx="12746183" cy="6982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974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effectLst>
                  <a:outerShdw blurRad="50800" dist="50800" dir="3600000" algn="ctr" rotWithShape="0">
                    <a:srgbClr val="FFFF00"/>
                  </a:outerShdw>
                </a:effectLst>
              </a:rPr>
              <a:t>Central Kansas </a:t>
            </a:r>
            <a:br>
              <a:rPr lang="en-US" sz="6000" b="1" dirty="0" smtClean="0">
                <a:effectLst>
                  <a:outerShdw blurRad="50800" dist="50800" dir="3600000" algn="ctr" rotWithShape="0">
                    <a:srgbClr val="FFFF00"/>
                  </a:outerShdw>
                </a:effectLst>
              </a:rPr>
            </a:br>
            <a:r>
              <a:rPr lang="en-US" sz="6000" b="1" dirty="0" smtClean="0">
                <a:effectLst>
                  <a:outerShdw blurRad="50800" dist="50800" dir="3600000" algn="ctr" rotWithShape="0">
                    <a:srgbClr val="FFFF00"/>
                  </a:outerShdw>
                </a:effectLst>
              </a:rPr>
              <a:t>Corridor  Wheat</a:t>
            </a:r>
            <a:endParaRPr lang="en-US" sz="6000" b="1" dirty="0">
              <a:effectLst>
                <a:outerShdw blurRad="50800" dist="50800" dir="3600000" algn="ctr" rotWithShape="0">
                  <a:srgbClr val="FFFF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339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338481" cy="700386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-122626"/>
            <a:ext cx="3934208" cy="6994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80924"/>
            <a:ext cx="8669686" cy="1871868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50800" dist="50800" dir="2700000" algn="ctr" rotWithShape="0">
                    <a:schemeClr val="bg1"/>
                  </a:outerShdw>
                </a:effectLst>
              </a:rPr>
              <a:t>  Anhydrous </a:t>
            </a:r>
            <a:r>
              <a:rPr lang="en-US" sz="5400" b="1" dirty="0" smtClean="0">
                <a:effectLst>
                  <a:outerShdw blurRad="50800" dist="50800" dir="2700000" algn="ctr" rotWithShape="0">
                    <a:schemeClr val="bg1"/>
                  </a:outerShdw>
                </a:effectLst>
              </a:rPr>
              <a:t>Ammonia 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Issues</a:t>
            </a:r>
            <a:r>
              <a:rPr lang="en-US" sz="5400" b="1" dirty="0" smtClean="0">
                <a:effectLst>
                  <a:outerShdw blurRad="50800" dist="50800" dir="2700000" algn="ctr" rotWithShape="0">
                    <a:schemeClr val="bg1"/>
                  </a:outerShdw>
                </a:effectLst>
              </a:rPr>
              <a:t>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MED, May 14</a:t>
            </a:r>
            <a:endParaRPr lang="en-US" sz="5400" b="1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78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63" y="-135510"/>
            <a:ext cx="12307726" cy="84056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63" y="-135510"/>
            <a:ext cx="12307726" cy="84056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836" y="9780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6000" b="1" dirty="0" smtClean="0">
                <a:effectLst>
                  <a:outerShdw blurRad="50800" dist="50800" dir="2700000" algn="ctr" rotWithShape="0">
                    <a:schemeClr val="bg1"/>
                  </a:outerShdw>
                </a:effectLst>
              </a:rPr>
              <a:t>Seedling Alfalfa – AN Co., April 18 </a:t>
            </a:r>
            <a:endParaRPr lang="en-US" sz="6000" b="1" dirty="0">
              <a:effectLst>
                <a:outerShdw blurRad="50800" dist="50800" dir="2700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541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5" y="-622990"/>
            <a:ext cx="12243515" cy="817164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761" y="66846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6000" b="1" dirty="0" smtClean="0">
                <a:effectLst>
                  <a:outerShdw blurRad="50800" dist="50800" dir="2700000" algn="ctr" rotWithShape="0">
                    <a:schemeClr val="bg1"/>
                  </a:outerShdw>
                </a:effectLst>
              </a:rPr>
              <a:t>Season Long Oddities – Geary Co.</a:t>
            </a:r>
            <a:endParaRPr lang="en-US" sz="6000" b="1" dirty="0">
              <a:effectLst>
                <a:outerShdw blurRad="50800" dist="50800" dir="2700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20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153"/>
            <a:ext cx="12192001" cy="8084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065" y="66745"/>
            <a:ext cx="10515600" cy="1325563"/>
          </a:xfrm>
          <a:effectLst>
            <a:outerShdw blurRad="50800" dist="50800" dir="27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sz="6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Soybeans – SDS, Charcoal Rot, </a:t>
            </a:r>
            <a:r>
              <a:rPr lang="en-US" sz="6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..</a:t>
            </a:r>
            <a:endParaRPr lang="en-US" sz="6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3191" y="3128477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35891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242</Words>
  <Application>Microsoft Office PowerPoint</Application>
  <PresentationFormat>Widescreen</PresentationFormat>
  <Paragraphs>83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Worksheet</vt:lpstr>
      <vt:lpstr>2019 NE Region Update </vt:lpstr>
      <vt:lpstr>Chicken Poop for the Soil</vt:lpstr>
      <vt:lpstr>Johnson County Brome</vt:lpstr>
      <vt:lpstr>Cover Crop Plot – Rice Co., May 7</vt:lpstr>
      <vt:lpstr>Central Kansas  Corridor  Wheat</vt:lpstr>
      <vt:lpstr>  Anhydrous Ammonia Issues  MED, May 14</vt:lpstr>
      <vt:lpstr>Seedling Alfalfa – AN Co., April 18 </vt:lpstr>
      <vt:lpstr>Season Long Oddities – Geary Co.</vt:lpstr>
      <vt:lpstr>Soybeans – SDS, Charcoal Rot, ..</vt:lpstr>
      <vt:lpstr>Diacamba 3.0 Douglas County</vt:lpstr>
      <vt:lpstr>Ambient Dicamba Drift – Year 2</vt:lpstr>
      <vt:lpstr>PowerPoint Presentation</vt:lpstr>
      <vt:lpstr>Post Emergence X Row Spacing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NE Region Update</dc:title>
  <dc:creator>Stewart Duncan</dc:creator>
  <cp:lastModifiedBy>Stewart Duncan</cp:lastModifiedBy>
  <cp:revision>47</cp:revision>
  <cp:lastPrinted>2019-11-22T21:39:58Z</cp:lastPrinted>
  <dcterms:created xsi:type="dcterms:W3CDTF">2019-11-19T17:56:26Z</dcterms:created>
  <dcterms:modified xsi:type="dcterms:W3CDTF">2019-11-22T22:34:26Z</dcterms:modified>
</cp:coreProperties>
</file>