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7" r:id="rId1"/>
  </p:sldMasterIdLst>
  <p:notesMasterIdLst>
    <p:notesMasterId r:id="rId34"/>
  </p:notesMasterIdLst>
  <p:handoutMasterIdLst>
    <p:handoutMasterId r:id="rId35"/>
  </p:handoutMasterIdLst>
  <p:sldIdLst>
    <p:sldId id="912" r:id="rId2"/>
    <p:sldId id="898" r:id="rId3"/>
    <p:sldId id="904" r:id="rId4"/>
    <p:sldId id="894" r:id="rId5"/>
    <p:sldId id="909" r:id="rId6"/>
    <p:sldId id="893" r:id="rId7"/>
    <p:sldId id="906" r:id="rId8"/>
    <p:sldId id="910" r:id="rId9"/>
    <p:sldId id="899" r:id="rId10"/>
    <p:sldId id="900" r:id="rId11"/>
    <p:sldId id="903" r:id="rId12"/>
    <p:sldId id="911" r:id="rId13"/>
    <p:sldId id="314" r:id="rId14"/>
    <p:sldId id="875" r:id="rId15"/>
    <p:sldId id="853" r:id="rId16"/>
    <p:sldId id="876" r:id="rId17"/>
    <p:sldId id="880" r:id="rId18"/>
    <p:sldId id="890" r:id="rId19"/>
    <p:sldId id="855" r:id="rId20"/>
    <p:sldId id="857" r:id="rId21"/>
    <p:sldId id="856" r:id="rId22"/>
    <p:sldId id="881" r:id="rId23"/>
    <p:sldId id="854" r:id="rId24"/>
    <p:sldId id="882" r:id="rId25"/>
    <p:sldId id="884" r:id="rId26"/>
    <p:sldId id="896" r:id="rId27"/>
    <p:sldId id="897" r:id="rId28"/>
    <p:sldId id="889" r:id="rId29"/>
    <p:sldId id="877" r:id="rId30"/>
    <p:sldId id="878" r:id="rId31"/>
    <p:sldId id="888" r:id="rId32"/>
    <p:sldId id="848" r:id="rId33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606" autoAdjust="0"/>
    <p:restoredTop sz="95012" autoAdjust="0"/>
  </p:normalViewPr>
  <p:slideViewPr>
    <p:cSldViewPr>
      <p:cViewPr>
        <p:scale>
          <a:sx n="58" d="100"/>
          <a:sy n="58" d="100"/>
        </p:scale>
        <p:origin x="2428" y="8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83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9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pPr>
              <a:defRPr/>
            </a:pPr>
            <a:fld id="{4EAB8570-542B-4468-8989-E6825A4C2061}" type="datetimeFigureOut">
              <a:rPr lang="en-US"/>
              <a:pPr>
                <a:defRPr/>
              </a:pPr>
              <a:t>12/4/2019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pPr>
              <a:defRPr/>
            </a:pPr>
            <a:r>
              <a:rPr lang="en-US"/>
              <a:t>Soil Fertility KSU - Dorivar Ruiz Diaz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pPr>
              <a:defRPr/>
            </a:pPr>
            <a:fld id="{11165DC3-195D-4918-AA8B-C56BA88525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46094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pPr>
              <a:defRPr/>
            </a:pPr>
            <a:fld id="{F767DFF8-99E8-4C42-9465-0B0429018474}" type="datetimeFigureOut">
              <a:rPr lang="en-US"/>
              <a:pPr>
                <a:defRPr/>
              </a:pPr>
              <a:t>12/4/2019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pPr>
              <a:defRPr/>
            </a:pPr>
            <a:r>
              <a:rPr lang="en-US"/>
              <a:t>Soil Fertility KSU - Dorivar Ruiz Diaz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pPr>
              <a:defRPr/>
            </a:pPr>
            <a:fld id="{5A7D8EE6-C0FD-452D-8DF0-B6F5A4283D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78408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E192D50-2F32-427D-B924-C602FE077492}" type="slidenum">
              <a:rPr lang="en-US" smtClean="0"/>
              <a:pPr eaLnBrk="1" hangingPunct="1"/>
              <a:t>1</a:t>
            </a:fld>
            <a:endParaRPr lang="en-US"/>
          </a:p>
        </p:txBody>
      </p:sp>
      <p:sp>
        <p:nvSpPr>
          <p:cNvPr id="46085" name="Footer Placeholder 4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Soil Fertility KSU - Dorivar Ruiz Diaz</a:t>
            </a:r>
          </a:p>
        </p:txBody>
      </p:sp>
    </p:spTree>
    <p:extLst>
      <p:ext uri="{BB962C8B-B14F-4D97-AF65-F5344CB8AC3E}">
        <p14:creationId xmlns:p14="http://schemas.microsoft.com/office/powerpoint/2010/main" val="455027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Soil Fertility KSU - Dorivar Ruiz Diaz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A7D8EE6-C0FD-452D-8DF0-B6F5A4283D5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862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E192D50-2F32-427D-B924-C602FE077492}" type="slidenum">
              <a:rPr lang="en-US" smtClean="0"/>
              <a:pPr eaLnBrk="1" hangingPunct="1"/>
              <a:t>13</a:t>
            </a:fld>
            <a:endParaRPr lang="en-US"/>
          </a:p>
        </p:txBody>
      </p:sp>
      <p:sp>
        <p:nvSpPr>
          <p:cNvPr id="46085" name="Footer Placeholder 4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Soil Fertility KSU - Dorivar Ruiz Diaz</a:t>
            </a:r>
          </a:p>
        </p:txBody>
      </p:sp>
    </p:spTree>
    <p:extLst>
      <p:ext uri="{BB962C8B-B14F-4D97-AF65-F5344CB8AC3E}">
        <p14:creationId xmlns:p14="http://schemas.microsoft.com/office/powerpoint/2010/main" val="1913059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A78026-89EE-467E-B5CE-7DB22C6846E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435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468" y="127698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1268" y="303276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69FB9-098A-CC4C-BB3D-38C15150202E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E8068-BB4E-7B45-8E03-6619938B0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430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69FB9-098A-CC4C-BB3D-38C15150202E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E8068-BB4E-7B45-8E03-6619938B0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733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69FB9-098A-CC4C-BB3D-38C15150202E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E8068-BB4E-7B45-8E03-6619938B0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979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69FB9-098A-CC4C-BB3D-38C15150202E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E8068-BB4E-7B45-8E03-6619938B0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288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69FB9-098A-CC4C-BB3D-38C15150202E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E8068-BB4E-7B45-8E03-6619938B0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76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69FB9-098A-CC4C-BB3D-38C15150202E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E8068-BB4E-7B45-8E03-6619938B0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055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69FB9-098A-CC4C-BB3D-38C15150202E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E8068-BB4E-7B45-8E03-6619938B0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197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69FB9-098A-CC4C-BB3D-38C15150202E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B80B32-296B-4B2D-A953-6F7BB4D1B98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498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69FB9-098A-CC4C-BB3D-38C15150202E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E8068-BB4E-7B45-8E03-6619938B0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3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69FB9-098A-CC4C-BB3D-38C15150202E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E8068-BB4E-7B45-8E03-6619938B0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064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69FB9-098A-CC4C-BB3D-38C15150202E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E8068-BB4E-7B45-8E03-6619938B0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579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210" y="74334"/>
            <a:ext cx="89286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9337" y="1382814"/>
            <a:ext cx="8928604" cy="4874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69FB9-098A-CC4C-BB3D-38C15150202E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E8068-BB4E-7B45-8E03-6619938B0FD6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PPTemplate.png"/>
          <p:cNvPicPr>
            <a:picLocks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" r="93095"/>
          <a:stretch/>
        </p:blipFill>
        <p:spPr>
          <a:xfrm rot="16200000">
            <a:off x="4365532" y="2080079"/>
            <a:ext cx="411480" cy="9144000"/>
          </a:xfrm>
          <a:prstGeom prst="rect">
            <a:avLst/>
          </a:prstGeom>
          <a:solidFill>
            <a:srgbClr val="4F2683"/>
          </a:solidFill>
        </p:spPr>
      </p:pic>
      <p:sp>
        <p:nvSpPr>
          <p:cNvPr id="10" name="TextBox 9"/>
          <p:cNvSpPr txBox="1"/>
          <p:nvPr/>
        </p:nvSpPr>
        <p:spPr>
          <a:xfrm>
            <a:off x="4770697" y="6498190"/>
            <a:ext cx="28376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Myriad Pro" panose="020B0503030403020204" pitchFamily="34" charset="0"/>
                <a:cs typeface="Miriam" panose="020B0502050101010101" pitchFamily="34" charset="-79"/>
              </a:rPr>
              <a:t>Soil Fertility Research and Extension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932" y="6501202"/>
            <a:ext cx="1284050" cy="301752"/>
          </a:xfrm>
          <a:prstGeom prst="rect">
            <a:avLst/>
          </a:prstGeom>
          <a:noFill/>
        </p:spPr>
      </p:pic>
      <p:pic>
        <p:nvPicPr>
          <p:cNvPr id="12" name="Picture 11" descr="PPTemplate.png"/>
          <p:cNvPicPr>
            <a:picLocks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" r="92499" b="38570"/>
          <a:stretch/>
        </p:blipFill>
        <p:spPr>
          <a:xfrm rot="16200000">
            <a:off x="2129069" y="4545785"/>
            <a:ext cx="411480" cy="421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946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0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2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6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4"/>
          <p:cNvSpPr>
            <a:spLocks noGrp="1"/>
          </p:cNvSpPr>
          <p:nvPr>
            <p:ph type="ctrTitle"/>
          </p:nvPr>
        </p:nvSpPr>
        <p:spPr>
          <a:xfrm>
            <a:off x="152400" y="739775"/>
            <a:ext cx="8991600" cy="1470025"/>
          </a:xfrm>
        </p:spPr>
        <p:txBody>
          <a:bodyPr>
            <a:normAutofit fontScale="90000"/>
          </a:bodyPr>
          <a:lstStyle/>
          <a:p>
            <a:r>
              <a:rPr lang="en-US" sz="5400" dirty="0"/>
              <a:t>2019 </a:t>
            </a:r>
            <a:r>
              <a:rPr lang="en-US" sz="5400" dirty="0"/>
              <a:t>N</a:t>
            </a:r>
            <a:r>
              <a:rPr lang="en-US" sz="5400" dirty="0" smtClean="0"/>
              <a:t>E </a:t>
            </a:r>
            <a:r>
              <a:rPr lang="en-US" sz="5400" dirty="0"/>
              <a:t>Region Agronomy </a:t>
            </a:r>
            <a:r>
              <a:rPr lang="en-US" sz="5400" dirty="0" smtClean="0"/>
              <a:t>Update</a:t>
            </a:r>
            <a:endParaRPr lang="en-US" sz="54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23900" y="3429000"/>
            <a:ext cx="7772400" cy="10668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dirty="0">
                <a:latin typeface="Calibri" pitchFamily="34" charset="0"/>
                <a:ea typeface="+mj-ea"/>
                <a:cs typeface="+mj-cs"/>
              </a:rPr>
              <a:t>Dorivar Ruiz Diaz</a:t>
            </a:r>
          </a:p>
          <a:p>
            <a:pPr algn="ctr">
              <a:defRPr/>
            </a:pPr>
            <a:r>
              <a:rPr lang="en-US" dirty="0" smtClean="0">
                <a:latin typeface="Calibri" pitchFamily="34" charset="0"/>
                <a:ea typeface="+mj-ea"/>
                <a:cs typeface="+mj-cs"/>
              </a:rPr>
              <a:t>Professor and Soil </a:t>
            </a:r>
            <a:r>
              <a:rPr lang="en-US" dirty="0">
                <a:latin typeface="Calibri" pitchFamily="34" charset="0"/>
                <a:ea typeface="+mj-ea"/>
                <a:cs typeface="+mj-cs"/>
              </a:rPr>
              <a:t>Fertility </a:t>
            </a:r>
            <a:r>
              <a:rPr lang="en-US" dirty="0" smtClean="0">
                <a:latin typeface="Calibri" pitchFamily="34" charset="0"/>
                <a:ea typeface="+mj-ea"/>
                <a:cs typeface="+mj-cs"/>
              </a:rPr>
              <a:t>Specialist</a:t>
            </a:r>
            <a:endParaRPr lang="en-US" sz="3600" dirty="0">
              <a:latin typeface="Calibri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9054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Haney </a:t>
            </a:r>
            <a:r>
              <a:rPr lang="en-US" dirty="0" smtClean="0"/>
              <a:t>Test (H3A) vs </a:t>
            </a:r>
            <a:r>
              <a:rPr lang="en-US" dirty="0" err="1" smtClean="0"/>
              <a:t>Mehlich</a:t>
            </a:r>
            <a:r>
              <a:rPr lang="en-US" dirty="0" smtClean="0"/>
              <a:t> 3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6356496"/>
              </p:ext>
            </p:extLst>
          </p:nvPr>
        </p:nvGraphicFramePr>
        <p:xfrm>
          <a:off x="1981200" y="1656875"/>
          <a:ext cx="4837574" cy="443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2" name="SPW 14.0 Graph" r:id="rId3" imgW="4509420" imgH="4139341" progId="SigmaPlotGraphicObject.13">
                  <p:embed/>
                </p:oleObj>
              </mc:Choice>
              <mc:Fallback>
                <p:oleObj name="SPW 14.0 Graph" r:id="rId3" imgW="4509420" imgH="4139341" progId="SigmaPlotGraphicObject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81200" y="1656875"/>
                        <a:ext cx="4837574" cy="4439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164233" y="1456820"/>
            <a:ext cx="3170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Haney H3A vs </a:t>
            </a:r>
            <a:r>
              <a:rPr lang="en-US" sz="2000" dirty="0" err="1" smtClean="0"/>
              <a:t>Mehlich</a:t>
            </a:r>
            <a:r>
              <a:rPr lang="en-US" sz="2000" dirty="0" smtClean="0"/>
              <a:t> 3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6329" y="6178229"/>
            <a:ext cx="2014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Weber and Ruiz Diaz 2019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16406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Critical values for wheat (2019 data)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700" y="1869865"/>
            <a:ext cx="8928100" cy="39009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48400" y="1869865"/>
            <a:ext cx="838200" cy="3692735"/>
          </a:xfrm>
          <a:prstGeom prst="rect">
            <a:avLst/>
          </a:prstGeom>
          <a:solidFill>
            <a:srgbClr val="7030A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329" y="6178229"/>
            <a:ext cx="2014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Weber and Ruiz Diaz 2019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98982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 and K fertilizer recommendations moving forward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210" y="1234518"/>
            <a:ext cx="8928604" cy="4874709"/>
          </a:xfrm>
        </p:spPr>
        <p:txBody>
          <a:bodyPr/>
          <a:lstStyle/>
          <a:p>
            <a:r>
              <a:rPr lang="en-US" dirty="0" smtClean="0"/>
              <a:t>Potassium:</a:t>
            </a:r>
          </a:p>
          <a:p>
            <a:pPr lvl="1"/>
            <a:r>
              <a:rPr lang="en-US" dirty="0" smtClean="0"/>
              <a:t>Do we need different critical values for different soils?</a:t>
            </a:r>
          </a:p>
          <a:p>
            <a:pPr lvl="1"/>
            <a:r>
              <a:rPr lang="en-US" dirty="0" smtClean="0"/>
              <a:t>The need for different test methods</a:t>
            </a:r>
          </a:p>
          <a:p>
            <a:pPr lvl="1"/>
            <a:r>
              <a:rPr lang="en-US" dirty="0" smtClean="0"/>
              <a:t>Ongoing for soybean, also evaluate corn ?</a:t>
            </a:r>
          </a:p>
          <a:p>
            <a:r>
              <a:rPr lang="en-US" dirty="0" smtClean="0"/>
              <a:t>Phosphorus</a:t>
            </a:r>
            <a:endParaRPr lang="en-US" dirty="0"/>
          </a:p>
          <a:p>
            <a:pPr lvl="1"/>
            <a:r>
              <a:rPr lang="en-US" dirty="0" smtClean="0"/>
              <a:t>Critical values for different crops: corn, soybean and wheat </a:t>
            </a:r>
          </a:p>
          <a:p>
            <a:pPr lvl="1"/>
            <a:r>
              <a:rPr lang="en-US" dirty="0" smtClean="0"/>
              <a:t>Provide calibration for different methods (not just Mehlich3)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5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85800" y="3066812"/>
            <a:ext cx="7772400" cy="24957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dirty="0">
                <a:latin typeface="Calibri" pitchFamily="34" charset="0"/>
                <a:ea typeface="+mj-ea"/>
                <a:cs typeface="+mj-cs"/>
              </a:rPr>
              <a:t>Bryan </a:t>
            </a:r>
            <a:r>
              <a:rPr lang="en-US" sz="2800" dirty="0" smtClean="0">
                <a:latin typeface="Calibri" pitchFamily="34" charset="0"/>
                <a:ea typeface="+mj-ea"/>
                <a:cs typeface="+mj-cs"/>
              </a:rPr>
              <a:t>Rutter and Dorivar </a:t>
            </a:r>
            <a:r>
              <a:rPr lang="en-US" sz="2800" dirty="0">
                <a:latin typeface="Calibri" pitchFamily="34" charset="0"/>
                <a:ea typeface="+mj-ea"/>
                <a:cs typeface="+mj-cs"/>
              </a:rPr>
              <a:t>Ruiz </a:t>
            </a:r>
            <a:r>
              <a:rPr lang="en-US" sz="2800" dirty="0" smtClean="0">
                <a:latin typeface="Calibri" pitchFamily="34" charset="0"/>
                <a:ea typeface="+mj-ea"/>
                <a:cs typeface="+mj-cs"/>
              </a:rPr>
              <a:t>Diaz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endParaRPr lang="en-US" sz="2400" dirty="0">
              <a:latin typeface="Calibri" pitchFamily="34" charset="0"/>
              <a:ea typeface="+mj-ea"/>
              <a:cs typeface="+mj-cs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400" dirty="0">
                <a:latin typeface="Calibri" pitchFamily="34" charset="0"/>
                <a:ea typeface="+mj-ea"/>
                <a:cs typeface="+mj-cs"/>
              </a:rPr>
              <a:t>Dep. of Agronomy, </a:t>
            </a:r>
            <a:endParaRPr lang="en-US" sz="2400" dirty="0" smtClean="0">
              <a:latin typeface="Calibri" pitchFamily="34" charset="0"/>
              <a:ea typeface="+mj-ea"/>
              <a:cs typeface="+mj-cs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400" dirty="0" smtClean="0">
                <a:latin typeface="Calibri" pitchFamily="34" charset="0"/>
                <a:ea typeface="+mj-ea"/>
                <a:cs typeface="+mj-cs"/>
              </a:rPr>
              <a:t>Kansas </a:t>
            </a:r>
            <a:r>
              <a:rPr lang="en-US" sz="2400" dirty="0">
                <a:latin typeface="Calibri" pitchFamily="34" charset="0"/>
                <a:ea typeface="+mj-ea"/>
                <a:cs typeface="+mj-cs"/>
              </a:rPr>
              <a:t>State University</a:t>
            </a:r>
          </a:p>
        </p:txBody>
      </p:sp>
      <p:sp>
        <p:nvSpPr>
          <p:cNvPr id="2" name="Rectangle 1"/>
          <p:cNvSpPr/>
          <p:nvPr/>
        </p:nvSpPr>
        <p:spPr>
          <a:xfrm>
            <a:off x="76200" y="609600"/>
            <a:ext cx="8991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Evaluating </a:t>
            </a:r>
            <a:r>
              <a:rPr lang="en-US" sz="4000" dirty="0" smtClean="0"/>
              <a:t>relationships between soil CO</a:t>
            </a:r>
            <a:r>
              <a:rPr lang="en-US" sz="4000" baseline="-25000" dirty="0" smtClean="0"/>
              <a:t>2</a:t>
            </a:r>
            <a:r>
              <a:rPr lang="en-US" sz="4000" dirty="0" smtClean="0"/>
              <a:t> respiration and nitrogen supply to corn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3886200" y="617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 txBox="1">
            <a:spLocks noGrp="1" noChangeArrowheads="1"/>
          </p:cNvSpPr>
          <p:nvPr>
            <p:ph type="title"/>
          </p:nvPr>
        </p:nvSpPr>
        <p:spPr>
          <a:xfrm>
            <a:off x="0" y="76200"/>
            <a:ext cx="9220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 fontAlgn="base">
              <a:spcAft>
                <a:spcPct val="0"/>
              </a:spcAft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Soil health test and nutrient management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401762"/>
            <a:ext cx="8763000" cy="5075238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000" dirty="0"/>
              <a:t>Emphasis on soil health as key component for sustainable crop production.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000" dirty="0"/>
              <a:t>Soils with higher levels of soil organic matter and intensified cropping systems: NT, crop rotations and cover crops.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000" dirty="0"/>
              <a:t>Chemical soil </a:t>
            </a:r>
            <a:r>
              <a:rPr lang="en-US" sz="3000" dirty="0" smtClean="0"/>
              <a:t>test/heath </a:t>
            </a:r>
            <a:r>
              <a:rPr lang="en-US" sz="3000" dirty="0"/>
              <a:t>indicators are being promoted to provide fertilizer </a:t>
            </a:r>
            <a:r>
              <a:rPr lang="en-US" sz="3000" dirty="0" smtClean="0"/>
              <a:t>recommendations. </a:t>
            </a:r>
            <a:endParaRPr lang="en-US" sz="3000" dirty="0"/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685800" y="1219200"/>
            <a:ext cx="83058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defTabSz="91440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>
                <a:latin typeface="+mn-lt"/>
              </a:defRPr>
            </a:lvl1pPr>
            <a:lvl2pPr marL="742950" indent="-285750" defTabSz="91440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>
                <a:latin typeface="+mn-lt"/>
              </a:defRPr>
            </a:lvl2pPr>
            <a:lvl3pPr marL="1143000" indent="-228600" defTabSz="91440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>
                <a:latin typeface="+mn-lt"/>
              </a:defRPr>
            </a:lvl3pPr>
            <a:lvl4pPr marL="1600200" indent="-228600" defTabSz="91440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>
                <a:latin typeface="+mn-lt"/>
              </a:defRPr>
            </a:lvl4pPr>
            <a:lvl5pPr marL="2057400" indent="-228600" defTabSz="91440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>
                <a:latin typeface="+mn-lt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</a:defRPr>
            </a:lvl9pPr>
          </a:lstStyle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6716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Short-term </a:t>
            </a:r>
            <a:r>
              <a:rPr lang="en-US" dirty="0" smtClean="0"/>
              <a:t>carbon mineralization: </a:t>
            </a:r>
            <a:br>
              <a:rPr lang="en-US" dirty="0" smtClean="0"/>
            </a:br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respiration, 24 h </a:t>
            </a:r>
            <a:r>
              <a:rPr lang="en-US" dirty="0"/>
              <a:t>incubation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337" y="1526091"/>
            <a:ext cx="8928604" cy="4874709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Soil microbial biomass and its activity is sensitive to changes in amount and </a:t>
            </a:r>
            <a:r>
              <a:rPr lang="en-US" dirty="0" smtClean="0"/>
              <a:t>composition of </a:t>
            </a:r>
            <a:r>
              <a:rPr lang="en-US" dirty="0"/>
              <a:t>active fractions of SOM.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Soil </a:t>
            </a:r>
            <a:r>
              <a:rPr lang="en-US" dirty="0"/>
              <a:t>N supplying potential is related to soil microbial biomass and </a:t>
            </a:r>
            <a:r>
              <a:rPr lang="en-US" dirty="0" smtClean="0"/>
              <a:t>activity.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5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Methods: 24 h CO</a:t>
            </a:r>
            <a:r>
              <a:rPr lang="en-US" baseline="-25000" dirty="0" smtClean="0"/>
              <a:t>2</a:t>
            </a:r>
            <a:r>
              <a:rPr lang="en-US" dirty="0" smtClean="0"/>
              <a:t> soil lab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Previous method: </a:t>
            </a:r>
            <a:r>
              <a:rPr lang="en-US" dirty="0" err="1" smtClean="0"/>
              <a:t>Solvita</a:t>
            </a:r>
            <a:r>
              <a:rPr lang="en-US" dirty="0" smtClean="0"/>
              <a:t> using the </a:t>
            </a:r>
            <a:r>
              <a:rPr lang="en-US" dirty="0"/>
              <a:t>color change paddles</a:t>
            </a:r>
          </a:p>
          <a:p>
            <a:r>
              <a:rPr lang="en-US" dirty="0" smtClean="0"/>
              <a:t>CO2 measured </a:t>
            </a:r>
            <a:r>
              <a:rPr lang="en-US" dirty="0"/>
              <a:t>using </a:t>
            </a:r>
            <a:r>
              <a:rPr lang="en-US" dirty="0" smtClean="0"/>
              <a:t>gas chromatography: </a:t>
            </a:r>
          </a:p>
          <a:p>
            <a:pPr lvl="1"/>
            <a:r>
              <a:rPr lang="en-US" dirty="0" smtClean="0"/>
              <a:t>Samples wetted </a:t>
            </a:r>
            <a:r>
              <a:rPr lang="en-US" dirty="0"/>
              <a:t>from the bottom up via capillary </a:t>
            </a:r>
            <a:r>
              <a:rPr lang="en-US" dirty="0" smtClean="0"/>
              <a:t>action</a:t>
            </a:r>
          </a:p>
          <a:p>
            <a:pPr lvl="1"/>
            <a:r>
              <a:rPr lang="en-US" dirty="0" smtClean="0"/>
              <a:t>Wetting </a:t>
            </a:r>
            <a:r>
              <a:rPr lang="en-US" dirty="0"/>
              <a:t>the sample more </a:t>
            </a:r>
            <a:r>
              <a:rPr lang="en-US" dirty="0" smtClean="0"/>
              <a:t>“uniformly” </a:t>
            </a:r>
            <a:r>
              <a:rPr lang="en-US" dirty="0"/>
              <a:t>and </a:t>
            </a:r>
            <a:r>
              <a:rPr lang="en-US" dirty="0" smtClean="0"/>
              <a:t>reduce </a:t>
            </a:r>
            <a:r>
              <a:rPr lang="en-US" dirty="0"/>
              <a:t>CO2 variability between replicates. </a:t>
            </a:r>
          </a:p>
        </p:txBody>
      </p:sp>
    </p:spTree>
    <p:extLst>
      <p:ext uri="{BB962C8B-B14F-4D97-AF65-F5344CB8AC3E}">
        <p14:creationId xmlns:p14="http://schemas.microsoft.com/office/powerpoint/2010/main" val="22207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Methods: Field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dirty="0" smtClean="0"/>
              <a:t>18 locations: </a:t>
            </a:r>
            <a:r>
              <a:rPr lang="en-US" dirty="0"/>
              <a:t>3 </a:t>
            </a:r>
            <a:r>
              <a:rPr lang="en-US" dirty="0" smtClean="0"/>
              <a:t>years during the 2017-2019 seasons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Contrasting tillage/management: 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Conventional tillage and no cover crops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Long-term no-till and cover crops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Nitrogen fertilizer: injected below the residue using UAN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01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Methods: Field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337" y="1602291"/>
            <a:ext cx="5118463" cy="4874709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 smtClean="0"/>
              <a:t>N rates: 0, 50, 100, 150, and 200 </a:t>
            </a:r>
            <a:r>
              <a:rPr lang="en-US" dirty="0" err="1" smtClean="0"/>
              <a:t>lbs</a:t>
            </a:r>
            <a:r>
              <a:rPr lang="en-US" dirty="0" smtClean="0"/>
              <a:t>/a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Soil sampling at the 0-6 and 0-3 in depth.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Corn plant biomass, N concentration and uptake, early season and at maturity.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667277"/>
            <a:ext cx="3631614" cy="272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5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Contrasting locations/management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81" t="26115"/>
          <a:stretch/>
        </p:blipFill>
        <p:spPr>
          <a:xfrm>
            <a:off x="113210" y="1866291"/>
            <a:ext cx="4306390" cy="43059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5521" y="1413808"/>
            <a:ext cx="3180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No-till and cover crop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486400" y="1416967"/>
            <a:ext cx="2648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CT, No cover crop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22279"/>
          <a:stretch/>
        </p:blipFill>
        <p:spPr>
          <a:xfrm>
            <a:off x="4553005" y="1892321"/>
            <a:ext cx="4438595" cy="427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91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2019 NE Region Agronomy Update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39337" y="1219200"/>
            <a:ext cx="8928604" cy="4874709"/>
          </a:xfrm>
        </p:spPr>
        <p:txBody>
          <a:bodyPr>
            <a:noAutofit/>
          </a:bodyPr>
          <a:lstStyle/>
          <a:p>
            <a:r>
              <a:rPr lang="en-US" sz="3600" dirty="0" smtClean="0"/>
              <a:t>Soil </a:t>
            </a:r>
            <a:r>
              <a:rPr lang="en-US" sz="3600" dirty="0" smtClean="0"/>
              <a:t>testing lab</a:t>
            </a:r>
          </a:p>
          <a:p>
            <a:pPr lvl="1"/>
            <a:r>
              <a:rPr lang="en-US" sz="3200" dirty="0" smtClean="0"/>
              <a:t>Changes in soil test methods</a:t>
            </a:r>
          </a:p>
          <a:p>
            <a:r>
              <a:rPr lang="en-US" sz="3600" dirty="0" smtClean="0"/>
              <a:t>Phosphorus and soil (health) test methods </a:t>
            </a:r>
          </a:p>
          <a:p>
            <a:r>
              <a:rPr lang="en-US" sz="3600" dirty="0"/>
              <a:t>Nitrogen </a:t>
            </a:r>
            <a:r>
              <a:rPr lang="en-US" sz="3600" dirty="0" smtClean="0"/>
              <a:t>soil health test and corn N fertilization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3108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Long-term NT and cover crops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/>
              <a:t>25+ years)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68156" y="1968500"/>
            <a:ext cx="4978400" cy="3733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2" y="1905000"/>
            <a:ext cx="5080000" cy="3810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657" y="5791200"/>
            <a:ext cx="1864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Millet cover crop</a:t>
            </a:r>
          </a:p>
        </p:txBody>
      </p:sp>
    </p:spTree>
    <p:extLst>
      <p:ext uri="{BB962C8B-B14F-4D97-AF65-F5344CB8AC3E}">
        <p14:creationId xmlns:p14="http://schemas.microsoft.com/office/powerpoint/2010/main" val="355652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Long-term NT and cover crops </a:t>
            </a:r>
            <a:br>
              <a:rPr lang="en-US" dirty="0" smtClean="0"/>
            </a:br>
            <a:r>
              <a:rPr lang="en-US" dirty="0" smtClean="0"/>
              <a:t>(25+ years)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3" y="2133600"/>
            <a:ext cx="4862405" cy="3646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2"/>
          <a:stretch/>
        </p:blipFill>
        <p:spPr>
          <a:xfrm rot="5400000">
            <a:off x="4507389" y="2045811"/>
            <a:ext cx="4860293" cy="38166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3210" y="5870138"/>
            <a:ext cx="19463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Millet cover crop</a:t>
            </a:r>
          </a:p>
        </p:txBody>
      </p:sp>
      <p:sp>
        <p:nvSpPr>
          <p:cNvPr id="6" name="Right Arrow 5"/>
          <p:cNvSpPr/>
          <p:nvPr/>
        </p:nvSpPr>
        <p:spPr>
          <a:xfrm>
            <a:off x="4761411" y="5765393"/>
            <a:ext cx="1674508" cy="609600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8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Tillage/management system </a:t>
            </a:r>
            <a:r>
              <a:rPr lang="en-US" dirty="0"/>
              <a:t>vs CO2 </a:t>
            </a:r>
            <a:r>
              <a:rPr lang="en-US" dirty="0" smtClean="0"/>
              <a:t>respiration 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4192515"/>
              </p:ext>
            </p:extLst>
          </p:nvPr>
        </p:nvGraphicFramePr>
        <p:xfrm>
          <a:off x="1371600" y="977159"/>
          <a:ext cx="6553200" cy="53474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74" name="SPW 14.0 Graph" r:id="rId3" imgW="5634250" imgH="4597869" progId="SigmaPlotGraphicObject.13">
                  <p:embed/>
                </p:oleObj>
              </mc:Choice>
              <mc:Fallback>
                <p:oleObj name="SPW 14.0 Graph" r:id="rId3" imgW="5634250" imgH="4597869" progId="SigmaPlotGraphicObject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71600" y="977159"/>
                        <a:ext cx="6553200" cy="53474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7552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10" y="74334"/>
            <a:ext cx="8928604" cy="916266"/>
          </a:xfrm>
        </p:spPr>
        <p:txBody>
          <a:bodyPr/>
          <a:lstStyle/>
          <a:p>
            <a:r>
              <a:rPr lang="en-US" dirty="0" smtClean="0"/>
              <a:t>Effect of soil sampling depth 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t="5396"/>
          <a:stretch/>
        </p:blipFill>
        <p:spPr>
          <a:xfrm>
            <a:off x="1219200" y="1600200"/>
            <a:ext cx="6191844" cy="48101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69947" y="1263416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0-3 inch sampling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057400" y="1263416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0-6 inch sampling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4343400" y="1143000"/>
            <a:ext cx="3352800" cy="5257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40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Nitrogen uptake early </a:t>
            </a:r>
            <a:r>
              <a:rPr lang="en-US" dirty="0"/>
              <a:t>season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(~V6 </a:t>
            </a:r>
            <a:r>
              <a:rPr lang="en-US" dirty="0"/>
              <a:t>corn</a:t>
            </a:r>
            <a:r>
              <a:rPr lang="en-US" dirty="0" smtClean="0"/>
              <a:t>)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914400" y="825615"/>
            <a:ext cx="7010400" cy="5575185"/>
            <a:chOff x="914400" y="825615"/>
            <a:chExt cx="7010400" cy="5575185"/>
          </a:xfrm>
        </p:grpSpPr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15043599"/>
                </p:ext>
              </p:extLst>
            </p:nvPr>
          </p:nvGraphicFramePr>
          <p:xfrm>
            <a:off x="914400" y="825615"/>
            <a:ext cx="7010400" cy="55751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767" name="SPW 14.0 Graph" r:id="rId3" imgW="5574726" imgH="4433389" progId="SigmaPlotGraphicObject.13">
                    <p:embed/>
                  </p:oleObj>
                </mc:Choice>
                <mc:Fallback>
                  <p:oleObj name="SPW 14.0 Graph" r:id="rId3" imgW="5574726" imgH="4433389" progId="SigmaPlotGraphicObject.1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914400" y="825615"/>
                          <a:ext cx="7010400" cy="557518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6629400" y="1676400"/>
              <a:ext cx="3048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*</a:t>
              </a:r>
              <a:endParaRPr lang="en-US" sz="24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562600" y="1900535"/>
              <a:ext cx="3048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*</a:t>
              </a:r>
              <a:endParaRPr lang="en-US" sz="2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571908" y="1828800"/>
              <a:ext cx="3048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*</a:t>
              </a:r>
              <a:endParaRPr lang="en-US" sz="2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429000" y="1981200"/>
              <a:ext cx="3048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*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7082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186" y="74334"/>
            <a:ext cx="9041814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Nitrogen uptake early season (~V6 corn): control plots (no N fertilizer)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371600"/>
            <a:ext cx="7010400" cy="492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98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Soil CO2 and corn N uptake </a:t>
            </a:r>
            <a:br>
              <a:rPr lang="en-US" dirty="0" smtClean="0"/>
            </a:br>
            <a:r>
              <a:rPr lang="pt-BR" dirty="0"/>
              <a:t>control plots (no N fertilizer)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1453841"/>
            <a:ext cx="7075170" cy="49469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39776" y="3257889"/>
            <a:ext cx="292419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N removal (</a:t>
            </a:r>
            <a:r>
              <a:rPr lang="en-US" sz="2800" dirty="0" err="1" smtClean="0"/>
              <a:t>lbs</a:t>
            </a:r>
            <a:r>
              <a:rPr lang="en-US" sz="2800" dirty="0" smtClean="0"/>
              <a:t>/a)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7944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2390" y="1534319"/>
            <a:ext cx="6522720" cy="4572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00200" y="1597441"/>
            <a:ext cx="9535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80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658487" y="2362200"/>
            <a:ext cx="9535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80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25830" y="3334832"/>
            <a:ext cx="9535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80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1447800" y="1537568"/>
            <a:ext cx="1157250" cy="3644031"/>
            <a:chOff x="1447800" y="1537568"/>
            <a:chExt cx="1157250" cy="3644031"/>
          </a:xfrm>
        </p:grpSpPr>
        <p:sp>
          <p:nvSpPr>
            <p:cNvPr id="12" name="TextBox 11"/>
            <p:cNvSpPr txBox="1"/>
            <p:nvPr/>
          </p:nvSpPr>
          <p:spPr>
            <a:xfrm>
              <a:off x="1651460" y="4169228"/>
              <a:ext cx="95359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/>
                <a:t>80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651460" y="1537568"/>
              <a:ext cx="95359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/>
                <a:t>200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651460" y="2416630"/>
              <a:ext cx="95359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/>
                <a:t>160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51460" y="3302174"/>
              <a:ext cx="95359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/>
                <a:t>120</a:t>
              </a:r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 rot="16200000">
              <a:off x="-79968" y="3192166"/>
              <a:ext cx="351720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Grain yield (</a:t>
              </a:r>
              <a:r>
                <a:rPr lang="en-US" sz="2400" dirty="0" err="1" smtClean="0"/>
                <a:t>lbs</a:t>
              </a:r>
              <a:r>
                <a:rPr lang="en-US" sz="2400" dirty="0" smtClean="0"/>
                <a:t>/a)</a:t>
              </a:r>
              <a:endParaRPr lang="en-US" sz="2400" dirty="0"/>
            </a:p>
          </p:txBody>
        </p:sp>
      </p:grpSp>
      <p:sp>
        <p:nvSpPr>
          <p:cNvPr id="17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Soil CO2 and corn grain yield </a:t>
            </a:r>
            <a:br>
              <a:rPr lang="en-US" dirty="0" smtClean="0"/>
            </a:br>
            <a:r>
              <a:rPr lang="pt-BR" dirty="0"/>
              <a:t>control plots (no N fertilizer)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96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Optimum N rate as affected by management system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1782521"/>
              </p:ext>
            </p:extLst>
          </p:nvPr>
        </p:nvGraphicFramePr>
        <p:xfrm>
          <a:off x="2514600" y="1908341"/>
          <a:ext cx="4107411" cy="36542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26392">
                  <a:extLst>
                    <a:ext uri="{9D8B030D-6E8A-4147-A177-3AD203B41FA5}">
                      <a16:colId xmlns:a16="http://schemas.microsoft.com/office/drawing/2014/main" val="3318803599"/>
                    </a:ext>
                  </a:extLst>
                </a:gridCol>
                <a:gridCol w="2181019">
                  <a:extLst>
                    <a:ext uri="{9D8B030D-6E8A-4147-A177-3AD203B41FA5}">
                      <a16:colId xmlns:a16="http://schemas.microsoft.com/office/drawing/2014/main" val="275691370"/>
                    </a:ext>
                  </a:extLst>
                </a:gridCol>
              </a:tblGrid>
              <a:tr h="882557">
                <a:tc gridSpan="2">
                  <a:txBody>
                    <a:bodyPr/>
                    <a:lstStyle/>
                    <a:p>
                      <a:pPr algn="ctr" fontAlgn="ctr"/>
                      <a:endParaRPr lang="en-US" sz="2400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en-US" sz="2400" u="none" strike="noStrike" dirty="0" smtClean="0">
                          <a:effectLst/>
                        </a:rPr>
                        <a:t>Conventional tillage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2565547298"/>
                  </a:ext>
                </a:extLst>
              </a:tr>
              <a:tr h="720211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u="none" strike="noStrike" dirty="0">
                          <a:effectLst/>
                        </a:rPr>
                        <a:t>Parameter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</a:rPr>
                        <a:t>Estimate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9508501"/>
                  </a:ext>
                </a:extLst>
              </a:tr>
              <a:tr h="584467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c</a:t>
                      </a:r>
                      <a:r>
                        <a:rPr lang="en-US" sz="24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(plateau)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</a:rPr>
                        <a:t>123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0747834"/>
                  </a:ext>
                </a:extLst>
              </a:tr>
              <a:tr h="882557">
                <a:tc gridSpan="2">
                  <a:txBody>
                    <a:bodyPr/>
                    <a:lstStyle/>
                    <a:p>
                      <a:pPr algn="ctr" fontAlgn="ctr"/>
                      <a:endParaRPr lang="en-US" sz="2400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en-US" sz="2400" u="none" strike="noStrike" dirty="0" smtClean="0">
                          <a:effectLst/>
                        </a:rPr>
                        <a:t>No-till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790097246"/>
                  </a:ext>
                </a:extLst>
              </a:tr>
              <a:tr h="584467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u="none" strike="noStrike" dirty="0" smtClean="0">
                          <a:effectLst/>
                        </a:rPr>
                        <a:t>c (plateau)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 smtClean="0">
                          <a:effectLst/>
                        </a:rPr>
                        <a:t>108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1738051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514599" y="3528174"/>
            <a:ext cx="4107411" cy="5866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521738" y="4953000"/>
            <a:ext cx="4107411" cy="5866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08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2580275"/>
              </p:ext>
            </p:extLst>
          </p:nvPr>
        </p:nvGraphicFramePr>
        <p:xfrm>
          <a:off x="1066800" y="959779"/>
          <a:ext cx="7086600" cy="5364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59" name="SPW 14.0 Graph" r:id="rId3" imgW="5808133" imgH="4396678" progId="SigmaPlotGraphicObject.13">
                  <p:embed/>
                </p:oleObj>
              </mc:Choice>
              <mc:Fallback>
                <p:oleObj name="SPW 14.0 Graph" r:id="rId3" imgW="5808133" imgH="4396678" progId="SigmaPlotGraphicObject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66800" y="959779"/>
                        <a:ext cx="7086600" cy="53648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Soi</a:t>
            </a:r>
            <a:r>
              <a:rPr lang="en-US" dirty="0"/>
              <a:t>l organic matter vs </a:t>
            </a:r>
            <a:r>
              <a:rPr lang="en-US" dirty="0" smtClean="0"/>
              <a:t>24 h CO2 respiration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84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 testing lab: analysis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337" y="1382815"/>
            <a:ext cx="8699863" cy="1588986"/>
          </a:xfrm>
        </p:spPr>
        <p:txBody>
          <a:bodyPr/>
          <a:lstStyle/>
          <a:p>
            <a:r>
              <a:rPr lang="en-US" dirty="0" smtClean="0"/>
              <a:t>New in 2019: switched from ammonium acetate K to </a:t>
            </a:r>
            <a:r>
              <a:rPr lang="en-US" dirty="0" err="1" smtClean="0"/>
              <a:t>Mehlich</a:t>
            </a:r>
            <a:r>
              <a:rPr lang="en-US" dirty="0" smtClean="0"/>
              <a:t> 3 K </a:t>
            </a:r>
            <a:endParaRPr lang="en-US" dirty="0"/>
          </a:p>
        </p:txBody>
      </p:sp>
      <p:pic>
        <p:nvPicPr>
          <p:cNvPr id="4" name="Picture" descr="Figure 1. A strong and positive correlation was observed between Mehlich-3 and NH4OAc extractable K over a wide range of soil types and K concentration. Regression coefficients indicate that Mehlich-3 extractable K was approximately 3.5% higher than that extracted by ammonium acetate for all samples included in the study.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3429000" y="2177308"/>
            <a:ext cx="5562600" cy="4244975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2872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59" y="990600"/>
            <a:ext cx="8915541" cy="4874709"/>
          </a:xfrm>
        </p:spPr>
        <p:txBody>
          <a:bodyPr>
            <a:normAutofit fontScale="92500"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 smtClean="0"/>
              <a:t>The 24 h CO2 respiration showed higher values for </a:t>
            </a:r>
            <a:r>
              <a:rPr lang="en-US" u="sng" dirty="0" smtClean="0"/>
              <a:t>long-term </a:t>
            </a:r>
            <a:r>
              <a:rPr lang="en-US" dirty="0" smtClean="0"/>
              <a:t>no-till systems.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 smtClean="0"/>
              <a:t>Traditional sampling depth for soil fertility (0-6 in) might not be appropriate for CO2 respiration analysis.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dirty="0" smtClean="0"/>
              <a:t>Additional sampling in the field (0-3 in) might not be practical.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 smtClean="0"/>
              <a:t>Overall higher early season plant N uptake (V6) for no-till vs conventional (with same N application rate).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0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625" y="1145091"/>
            <a:ext cx="8928604" cy="5179509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 smtClean="0"/>
              <a:t>Soil N supply to corn showed a weak relation to CO2 respiration values (V6 N and grain N).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Better for total plant N uptake at maturity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Grain yield values suggest a some level of additional N from long term no-till systems.  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Can the 24 h CO2 respiration help for better estimate of in-season </a:t>
            </a:r>
            <a:r>
              <a:rPr lang="en-US" dirty="0"/>
              <a:t>N mineralization </a:t>
            </a:r>
            <a:r>
              <a:rPr lang="en-US" dirty="0" smtClean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68101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9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7200" dirty="0" smtClean="0"/>
              <a:t>Questions</a:t>
            </a:r>
            <a:r>
              <a:rPr lang="en-US" sz="7200" dirty="0"/>
              <a:t>?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3334840" y="2133600"/>
            <a:ext cx="3962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/>
              <a:t>@</a:t>
            </a:r>
            <a:r>
              <a:rPr lang="en-US" sz="2800" dirty="0" err="1" smtClean="0"/>
              <a:t>SoilFertilityKS</a:t>
            </a:r>
            <a:endParaRPr lang="en-US" sz="2800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928" y="1938010"/>
            <a:ext cx="914400" cy="914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40" y="3385810"/>
            <a:ext cx="838199" cy="838199"/>
          </a:xfrm>
          <a:prstGeom prst="rect">
            <a:avLst/>
          </a:prstGeom>
        </p:spPr>
      </p:pic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3563440" y="3543299"/>
            <a:ext cx="3962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smtClean="0"/>
              <a:t>ruizdiaz@ksu.edu</a:t>
            </a:r>
            <a:endParaRPr lang="en-US" sz="28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5254369"/>
            <a:ext cx="1616417" cy="8333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5486400"/>
            <a:ext cx="6391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Acknowledgement: support by the Kansas Corn Commission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1229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10" y="0"/>
            <a:ext cx="8928604" cy="1143000"/>
          </a:xfrm>
        </p:spPr>
        <p:txBody>
          <a:bodyPr/>
          <a:lstStyle/>
          <a:p>
            <a:r>
              <a:rPr lang="en-US" dirty="0" smtClean="0"/>
              <a:t>Field evaluations and methods for 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032" y="914400"/>
            <a:ext cx="8928604" cy="4874709"/>
          </a:xfrm>
        </p:spPr>
        <p:txBody>
          <a:bodyPr/>
          <a:lstStyle/>
          <a:p>
            <a:r>
              <a:rPr lang="en-US" dirty="0" smtClean="0"/>
              <a:t>Ongoing soybean K study </a:t>
            </a:r>
          </a:p>
          <a:p>
            <a:pPr lvl="1"/>
            <a:r>
              <a:rPr lang="en-US" dirty="0" smtClean="0"/>
              <a:t>Evaluation of alternative test methods (moist test)</a:t>
            </a:r>
          </a:p>
          <a:p>
            <a:pPr lvl="1"/>
            <a:r>
              <a:rPr lang="en-US" dirty="0" smtClean="0"/>
              <a:t>Clay types and the effect on K critical value (currently at 130 ppm)</a:t>
            </a:r>
          </a:p>
          <a:p>
            <a:pPr lvl="1"/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621838" y="2971800"/>
            <a:ext cx="4434364" cy="3416618"/>
            <a:chOff x="715645" y="-499110"/>
            <a:chExt cx="9144000" cy="6858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645" y="-499110"/>
              <a:ext cx="9144000" cy="6858000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>
              <a:off x="5632449" y="-289156"/>
              <a:ext cx="2" cy="6518506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872773" y="5673090"/>
              <a:ext cx="4644806" cy="512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="1" dirty="0"/>
                <a:t>150 </a:t>
              </a:r>
              <a:r>
                <a:rPr lang="en-US" sz="1500" b="1" dirty="0" err="1" smtClean="0"/>
                <a:t>lbs</a:t>
              </a:r>
              <a:r>
                <a:rPr lang="en-US" sz="1500" b="1" dirty="0" smtClean="0"/>
                <a:t> K2O </a:t>
              </a:r>
              <a:r>
                <a:rPr lang="en-US" sz="1500" b="1" dirty="0"/>
                <a:t>+ 80 </a:t>
              </a:r>
              <a:r>
                <a:rPr lang="en-US" sz="1500" b="1" dirty="0" err="1" smtClean="0"/>
                <a:t>lbs</a:t>
              </a:r>
              <a:r>
                <a:rPr lang="en-US" sz="1500" b="1" dirty="0" smtClean="0"/>
                <a:t> </a:t>
              </a:r>
              <a:r>
                <a:rPr lang="en-US" sz="1500" b="1" dirty="0"/>
                <a:t>P2O5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6182360" y="5645150"/>
              <a:ext cx="3454400" cy="584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="1" dirty="0"/>
                <a:t>150 </a:t>
              </a:r>
              <a:r>
                <a:rPr lang="en-US" sz="1500" b="1" dirty="0" err="1" smtClean="0"/>
                <a:t>lbs</a:t>
              </a:r>
              <a:r>
                <a:rPr lang="en-US" sz="1500" b="1" dirty="0" smtClean="0"/>
                <a:t> K2O</a:t>
              </a:r>
              <a:endParaRPr lang="en-US" sz="1500" b="1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52400" y="2971800"/>
            <a:ext cx="4361350" cy="3366001"/>
            <a:chOff x="10772140" y="381000"/>
            <a:chExt cx="8453120" cy="633984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2140" y="381000"/>
              <a:ext cx="8453120" cy="633984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332403" y="820737"/>
              <a:ext cx="3517900" cy="2638425"/>
            </a:xfrm>
            <a:prstGeom prst="rect">
              <a:avLst/>
            </a:prstGeom>
            <a:ln w="38100">
              <a:solidFill>
                <a:schemeClr val="bg1">
                  <a:lumMod val="95000"/>
                </a:schemeClr>
              </a:solidFill>
            </a:ln>
          </p:spPr>
        </p:pic>
        <p:sp>
          <p:nvSpPr>
            <p:cNvPr id="13" name="Rectangle 12"/>
            <p:cNvSpPr/>
            <p:nvPr/>
          </p:nvSpPr>
          <p:spPr>
            <a:xfrm>
              <a:off x="13271500" y="6069419"/>
              <a:ext cx="3454399" cy="5841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="1" dirty="0"/>
                <a:t>Control </a:t>
              </a:r>
              <a:r>
                <a:rPr lang="en-US" sz="1500" b="1" dirty="0" smtClean="0"/>
                <a:t>(no </a:t>
              </a:r>
              <a:r>
                <a:rPr lang="en-US" sz="1500" b="1" dirty="0"/>
                <a:t>P </a:t>
              </a:r>
              <a:r>
                <a:rPr lang="en-US" sz="1500" b="1" dirty="0" smtClean="0"/>
                <a:t>o K)</a:t>
              </a:r>
              <a:endParaRPr lang="en-US" sz="15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98934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Soil testing lab: analysis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2020 evaluations/updates of methods:</a:t>
            </a:r>
          </a:p>
          <a:p>
            <a:pPr lvl="1"/>
            <a:r>
              <a:rPr lang="en-US" dirty="0" smtClean="0"/>
              <a:t>Sulfur</a:t>
            </a:r>
          </a:p>
          <a:p>
            <a:pPr lvl="1"/>
            <a:r>
              <a:rPr lang="en-US" dirty="0" smtClean="0"/>
              <a:t>Micronutrients</a:t>
            </a:r>
          </a:p>
          <a:p>
            <a:pPr lvl="1"/>
            <a:r>
              <a:rPr lang="en-US" dirty="0" smtClean="0"/>
              <a:t>Cation exchange capacity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35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Soil testing lab: analysis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337" y="1143000"/>
            <a:ext cx="8928604" cy="5410200"/>
          </a:xfrm>
        </p:spPr>
        <p:txBody>
          <a:bodyPr>
            <a:normAutofit/>
          </a:bodyPr>
          <a:lstStyle/>
          <a:p>
            <a:r>
              <a:rPr lang="en-US" dirty="0" smtClean="0"/>
              <a:t>Soil testing survey</a:t>
            </a:r>
          </a:p>
          <a:p>
            <a:pPr lvl="1"/>
            <a:r>
              <a:rPr lang="en-US" dirty="0" smtClean="0"/>
              <a:t>To represent the most common soils across Kansas</a:t>
            </a:r>
          </a:p>
          <a:p>
            <a:pPr lvl="1"/>
            <a:r>
              <a:rPr lang="en-US" dirty="0" smtClean="0"/>
              <a:t>Focus on surface (0-6 in samples) for immobile nutrients, OM and </a:t>
            </a:r>
            <a:r>
              <a:rPr lang="en-US" dirty="0" err="1" smtClean="0"/>
              <a:t>pH.</a:t>
            </a:r>
            <a:endParaRPr lang="en-US" dirty="0" smtClean="0"/>
          </a:p>
          <a:p>
            <a:pPr lvl="1"/>
            <a:r>
              <a:rPr lang="en-US" dirty="0" smtClean="0"/>
              <a:t>Evaluation of soil test methods and performance across different KS regions</a:t>
            </a:r>
          </a:p>
          <a:p>
            <a:pPr lvl="1"/>
            <a:r>
              <a:rPr lang="en-US" dirty="0" smtClean="0"/>
              <a:t>Lab results will be provided to contact person, for individual samples and compiled results.</a:t>
            </a:r>
          </a:p>
          <a:p>
            <a:r>
              <a:rPr lang="en-US" dirty="0" smtClean="0"/>
              <a:t>Fertilizer recommendations update: under review, new version with revisions for N only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11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Phosphorus soil test method (including soil health test methods</a:t>
            </a:r>
            <a:r>
              <a:rPr lang="en-US" dirty="0" smtClean="0"/>
              <a:t>) – 2019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094" b="15969"/>
          <a:stretch/>
        </p:blipFill>
        <p:spPr>
          <a:xfrm>
            <a:off x="323700" y="1296988"/>
            <a:ext cx="8560099" cy="4875212"/>
          </a:xfrm>
          <a:prstGeom prst="rect">
            <a:avLst/>
          </a:prstGeom>
        </p:spPr>
      </p:pic>
      <p:cxnSp>
        <p:nvCxnSpPr>
          <p:cNvPr id="6" name="Straight Connector 5"/>
          <p:cNvCxnSpPr>
            <a:endCxn id="4" idx="2"/>
          </p:cNvCxnSpPr>
          <p:nvPr/>
        </p:nvCxnSpPr>
        <p:spPr>
          <a:xfrm>
            <a:off x="4495800" y="2047875"/>
            <a:ext cx="107950" cy="4124325"/>
          </a:xfrm>
          <a:prstGeom prst="line">
            <a:avLst/>
          </a:prstGeom>
          <a:ln w="635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6329" y="6178229"/>
            <a:ext cx="2014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Weber and Ruiz Diaz 2019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6948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Response to broadcast P pre-plant </a:t>
            </a:r>
            <a:r>
              <a:rPr lang="en-US" dirty="0" smtClean="0"/>
              <a:t>wheat </a:t>
            </a:r>
            <a:r>
              <a:rPr lang="en-US" dirty="0"/>
              <a:t>– 2019 data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700" y="1933732"/>
            <a:ext cx="8928100" cy="43908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2600" y="1676400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Early biomass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00800" y="1676400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Grain yield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72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High soil pH affect correlation among soil test P methods 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6055649"/>
              </p:ext>
            </p:extLst>
          </p:nvPr>
        </p:nvGraphicFramePr>
        <p:xfrm>
          <a:off x="0" y="1995488"/>
          <a:ext cx="4510087" cy="4138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94" name="SPW 14.0 Graph" r:id="rId3" imgW="4509420" imgH="4139341" progId="SigmaPlotGraphicObject.13">
                  <p:embed/>
                </p:oleObj>
              </mc:Choice>
              <mc:Fallback>
                <p:oleObj name="SPW 14.0 Graph" r:id="rId3" imgW="4509420" imgH="4139341" progId="SigmaPlotGraphicObject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995488"/>
                        <a:ext cx="4510087" cy="4138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1204901"/>
              </p:ext>
            </p:extLst>
          </p:nvPr>
        </p:nvGraphicFramePr>
        <p:xfrm>
          <a:off x="4572000" y="2062162"/>
          <a:ext cx="4510087" cy="411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95" name="SPW 14.0 Graph" r:id="rId5" imgW="4509420" imgH="4110189" progId="SigmaPlotGraphicObject.13">
                  <p:embed/>
                </p:oleObj>
              </mc:Choice>
              <mc:Fallback>
                <p:oleObj name="SPW 14.0 Graph" r:id="rId5" imgW="4509420" imgH="4110189" progId="SigmaPlotGraphicObject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72000" y="2062162"/>
                        <a:ext cx="4510087" cy="4110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143000" y="1809690"/>
            <a:ext cx="24208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Bray 1 vs </a:t>
            </a:r>
            <a:r>
              <a:rPr lang="en-US" sz="2000" dirty="0" err="1" smtClean="0"/>
              <a:t>Mehlich</a:t>
            </a:r>
            <a:r>
              <a:rPr lang="en-US" sz="2000" dirty="0" smtClean="0"/>
              <a:t> 3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6019800" y="1905000"/>
            <a:ext cx="2350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Olsen vs </a:t>
            </a:r>
            <a:r>
              <a:rPr lang="en-US" sz="2000" dirty="0" err="1" smtClean="0"/>
              <a:t>Mehlich</a:t>
            </a:r>
            <a:r>
              <a:rPr lang="en-US" sz="2000" dirty="0" smtClean="0"/>
              <a:t> 3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6329" y="6178229"/>
            <a:ext cx="2014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Weber and Ruiz Diaz 2019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8788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erticalpresentation_DR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13310</TotalTime>
  <Words>874</Words>
  <Application>Microsoft Office PowerPoint</Application>
  <PresentationFormat>On-screen Show (4:3)</PresentationFormat>
  <Paragraphs>140</Paragraphs>
  <Slides>32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Miriam</vt:lpstr>
      <vt:lpstr>Myriad Pro</vt:lpstr>
      <vt:lpstr>Verticalpresentation_DRD</vt:lpstr>
      <vt:lpstr>SPW 14.0 Graph</vt:lpstr>
      <vt:lpstr>2019 NE Region Agronomy Update</vt:lpstr>
      <vt:lpstr>2019 NE Region Agronomy Update</vt:lpstr>
      <vt:lpstr>Soil testing lab: analysis methods</vt:lpstr>
      <vt:lpstr>Field evaluations and methods for K</vt:lpstr>
      <vt:lpstr>Soil testing lab: analysis methods</vt:lpstr>
      <vt:lpstr>Soil testing lab: analysis methods</vt:lpstr>
      <vt:lpstr>Phosphorus soil test method (including soil health test methods) – 2019</vt:lpstr>
      <vt:lpstr>Response to broadcast P pre-plant wheat – 2019 data</vt:lpstr>
      <vt:lpstr>High soil pH affect correlation among soil test P methods </vt:lpstr>
      <vt:lpstr>Haney Test (H3A) vs Mehlich 3</vt:lpstr>
      <vt:lpstr>Critical values for wheat (2019 data)</vt:lpstr>
      <vt:lpstr>P and K fertilizer recommendations moving forward</vt:lpstr>
      <vt:lpstr>PowerPoint Presentation</vt:lpstr>
      <vt:lpstr>Soil health test and nutrient management</vt:lpstr>
      <vt:lpstr>Short-term carbon mineralization:  CO2 respiration, 24 h incubation</vt:lpstr>
      <vt:lpstr>Methods: 24 h CO2 soil lab analysis</vt:lpstr>
      <vt:lpstr>Methods: Field study</vt:lpstr>
      <vt:lpstr>Methods: Field study</vt:lpstr>
      <vt:lpstr>Contrasting locations/management</vt:lpstr>
      <vt:lpstr>Long-term NT and cover crops  (25+ years)</vt:lpstr>
      <vt:lpstr>Long-term NT and cover crops  (25+ years)</vt:lpstr>
      <vt:lpstr>Tillage/management system vs CO2 respiration </vt:lpstr>
      <vt:lpstr>Effect of soil sampling depth </vt:lpstr>
      <vt:lpstr>Nitrogen uptake early season  (~V6 corn)</vt:lpstr>
      <vt:lpstr>Nitrogen uptake early season (~V6 corn): control plots (no N fertilizer)</vt:lpstr>
      <vt:lpstr>Soil CO2 and corn N uptake  control plots (no N fertilizer)</vt:lpstr>
      <vt:lpstr>Soil CO2 and corn grain yield  control plots (no N fertilizer)</vt:lpstr>
      <vt:lpstr>Optimum N rate as affected by management system</vt:lpstr>
      <vt:lpstr>Soil organic matter vs 24 h CO2 respiration</vt:lpstr>
      <vt:lpstr>Summary</vt:lpstr>
      <vt:lpstr>Summary</vt:lpstr>
      <vt:lpstr>Questions?</vt:lpstr>
    </vt:vector>
  </TitlesOfParts>
  <Company>Kansas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ruizdiaz</dc:creator>
  <cp:lastModifiedBy>Dorivar Ruiz Diaz</cp:lastModifiedBy>
  <cp:revision>892</cp:revision>
  <cp:lastPrinted>2014-02-10T18:15:07Z</cp:lastPrinted>
  <dcterms:created xsi:type="dcterms:W3CDTF">2011-09-11T17:30:11Z</dcterms:created>
  <dcterms:modified xsi:type="dcterms:W3CDTF">2019-12-04T16:37:02Z</dcterms:modified>
</cp:coreProperties>
</file>